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56" r:id="rId6"/>
    <p:sldId id="322" r:id="rId7"/>
    <p:sldId id="421" r:id="rId8"/>
    <p:sldId id="422" r:id="rId9"/>
    <p:sldId id="321" r:id="rId10"/>
    <p:sldId id="423" r:id="rId11"/>
    <p:sldId id="424" r:id="rId12"/>
    <p:sldId id="291" r:id="rId13"/>
    <p:sldId id="324" r:id="rId14"/>
    <p:sldId id="264" r:id="rId1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pos="4929" userDrawn="1">
          <p15:clr>
            <a:srgbClr val="A4A3A4"/>
          </p15:clr>
        </p15:guide>
        <p15:guide id="5" pos="2615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2776" userDrawn="1">
          <p15:clr>
            <a:srgbClr val="A4A3A4"/>
          </p15:clr>
        </p15:guide>
        <p15:guide id="8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ce Peddie" initials="BP" lastIdx="3" clrIdx="0">
    <p:extLst>
      <p:ext uri="{19B8F6BF-5375-455C-9EA6-DF929625EA0E}">
        <p15:presenceInfo xmlns:p15="http://schemas.microsoft.com/office/powerpoint/2012/main" userId="SRUCE.PEDDIE@MPI.GOVT.NZ" providerId="AD"/>
      </p:ext>
    </p:extLst>
  </p:cmAuthor>
  <p:cmAuthor id="2" name="Anne Candland" initials="AC" lastIdx="6" clrIdx="1">
    <p:extLst>
      <p:ext uri="{19B8F6BF-5375-455C-9EA6-DF929625EA0E}">
        <p15:presenceInfo xmlns:p15="http://schemas.microsoft.com/office/powerpoint/2012/main" userId="SNNE.CANDLAND@MPI.GOVT.NZ" providerId="AD"/>
      </p:ext>
    </p:extLst>
  </p:cmAuthor>
  <p:cmAuthor id="3" name="Justin Wood" initials="JW" lastIdx="5" clrIdx="2">
    <p:extLst>
      <p:ext uri="{19B8F6BF-5375-455C-9EA6-DF929625EA0E}">
        <p15:presenceInfo xmlns:p15="http://schemas.microsoft.com/office/powerpoint/2012/main" userId="S::Justin.Wood@mpi.govt.nz::81cbc15c-9ac0-4f01-b45d-453095bc42be" providerId="AD"/>
      </p:ext>
    </p:extLst>
  </p:cmAuthor>
  <p:cmAuthor id="4" name="Maria Aickin" initials="MA" lastIdx="1" clrIdx="3">
    <p:extLst>
      <p:ext uri="{19B8F6BF-5375-455C-9EA6-DF929625EA0E}">
        <p15:presenceInfo xmlns:p15="http://schemas.microsoft.com/office/powerpoint/2012/main" userId="S::Maria.Aickin@mpi.govt.nz::c201df59-84c9-4335-a4d4-662ab80c4531" providerId="AD"/>
      </p:ext>
    </p:extLst>
  </p:cmAuthor>
  <p:cmAuthor id="5" name="Elizabeth Yarnall (Liz)" initials="EY" lastIdx="1" clrIdx="4">
    <p:extLst>
      <p:ext uri="{19B8F6BF-5375-455C-9EA6-DF929625EA0E}">
        <p15:presenceInfo xmlns:p15="http://schemas.microsoft.com/office/powerpoint/2012/main" userId="S::Elizabeth.Yarnall@mpi.govt.nz::569651a2-fc18-4ac0-a39d-5f6da4a19c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6"/>
    <a:srgbClr val="F6F9EF"/>
    <a:srgbClr val="E3ECD0"/>
    <a:srgbClr val="FFFF00"/>
    <a:srgbClr val="8B5714"/>
    <a:srgbClr val="013A56"/>
    <a:srgbClr val="185741"/>
    <a:srgbClr val="FEFEFE"/>
    <a:srgbClr val="F9E9DD"/>
    <a:srgbClr val="D7E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6" d="100"/>
          <a:sy n="96" d="100"/>
        </p:scale>
        <p:origin x="42" y="117"/>
      </p:cViewPr>
      <p:guideLst>
        <p:guide orient="horz" pos="4032"/>
        <p:guide pos="7287"/>
        <p:guide pos="4929"/>
        <p:guide pos="2615"/>
        <p:guide pos="393"/>
        <p:guide pos="2776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odjus\tmp\Export%20Revenue%20by%20Countr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82408280001821"/>
          <c:y val="3.1084419007287818E-2"/>
          <c:w val="0.69332307352343048"/>
          <c:h val="0.937831161985424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Export Revenue ($NZ)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[&gt;999999]&quot;$&quot;#,###.#,,&quot;m&quot;;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Sheet1!$A$4:$A$24</c:f>
              <c:strCache>
                <c:ptCount val="21"/>
                <c:pt idx="0">
                  <c:v>China</c:v>
                </c:pt>
                <c:pt idx="1">
                  <c:v>Australia</c:v>
                </c:pt>
                <c:pt idx="2">
                  <c:v>United States</c:v>
                </c:pt>
                <c:pt idx="3">
                  <c:v>South Korea</c:v>
                </c:pt>
                <c:pt idx="4">
                  <c:v>Japan</c:v>
                </c:pt>
                <c:pt idx="5">
                  <c:v>India</c:v>
                </c:pt>
                <c:pt idx="6">
                  <c:v>Thailand</c:v>
                </c:pt>
                <c:pt idx="7">
                  <c:v>Vietnam</c:v>
                </c:pt>
                <c:pt idx="8">
                  <c:v>Indonesia</c:v>
                </c:pt>
                <c:pt idx="9">
                  <c:v>Taiwan</c:v>
                </c:pt>
                <c:pt idx="10">
                  <c:v>Malaysia</c:v>
                </c:pt>
                <c:pt idx="11">
                  <c:v>Philippines</c:v>
                </c:pt>
                <c:pt idx="12">
                  <c:v>Netherlands</c:v>
                </c:pt>
                <c:pt idx="13">
                  <c:v>Spain</c:v>
                </c:pt>
                <c:pt idx="14">
                  <c:v>Saudi Arabia</c:v>
                </c:pt>
                <c:pt idx="15">
                  <c:v>Singapore</c:v>
                </c:pt>
                <c:pt idx="16">
                  <c:v>United Arab Emirates</c:v>
                </c:pt>
                <c:pt idx="17">
                  <c:v>Fiji</c:v>
                </c:pt>
                <c:pt idx="18">
                  <c:v>Mexico</c:v>
                </c:pt>
                <c:pt idx="19">
                  <c:v>Maldives</c:v>
                </c:pt>
                <c:pt idx="20">
                  <c:v>Samoa</c:v>
                </c:pt>
              </c:strCache>
            </c:strRef>
          </c:cat>
          <c:val>
            <c:numRef>
              <c:f>Sheet1!$B$4:$B$24</c:f>
              <c:numCache>
                <c:formatCode>\$#,##0.00;\(\$#,##0.00\);\$#,##0.00</c:formatCode>
                <c:ptCount val="21"/>
                <c:pt idx="0">
                  <c:v>3290442656</c:v>
                </c:pt>
                <c:pt idx="1">
                  <c:v>560361146</c:v>
                </c:pt>
                <c:pt idx="2">
                  <c:v>452911564</c:v>
                </c:pt>
                <c:pt idx="3">
                  <c:v>359653294</c:v>
                </c:pt>
                <c:pt idx="4">
                  <c:v>311737848</c:v>
                </c:pt>
                <c:pt idx="5">
                  <c:v>134228253</c:v>
                </c:pt>
                <c:pt idx="6">
                  <c:v>133502990</c:v>
                </c:pt>
                <c:pt idx="7">
                  <c:v>132753313</c:v>
                </c:pt>
                <c:pt idx="8">
                  <c:v>116735407</c:v>
                </c:pt>
                <c:pt idx="9">
                  <c:v>103910622</c:v>
                </c:pt>
                <c:pt idx="10">
                  <c:v>93058183</c:v>
                </c:pt>
                <c:pt idx="11">
                  <c:v>73436705</c:v>
                </c:pt>
                <c:pt idx="12">
                  <c:v>63880818</c:v>
                </c:pt>
                <c:pt idx="13">
                  <c:v>22267178</c:v>
                </c:pt>
                <c:pt idx="14">
                  <c:v>21672837</c:v>
                </c:pt>
                <c:pt idx="15">
                  <c:v>19371743</c:v>
                </c:pt>
                <c:pt idx="16">
                  <c:v>19007811</c:v>
                </c:pt>
                <c:pt idx="17">
                  <c:v>18007066</c:v>
                </c:pt>
                <c:pt idx="18">
                  <c:v>15283412</c:v>
                </c:pt>
                <c:pt idx="19">
                  <c:v>13965657</c:v>
                </c:pt>
                <c:pt idx="20">
                  <c:v>13894771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2-4374-9F95-6D8DF093E1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736556384"/>
        <c:axId val="736558904"/>
      </c:barChart>
      <c:catAx>
        <c:axId val="736556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736558904"/>
        <c:crosses val="autoZero"/>
        <c:auto val="1"/>
        <c:lblAlgn val="ctr"/>
        <c:lblOffset val="100"/>
        <c:noMultiLvlLbl val="0"/>
      </c:catAx>
      <c:valAx>
        <c:axId val="73655890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\$#,##0.00;\(\$#,##0.00\);\$#,##0.00" sourceLinked="1"/>
        <c:majorTickMark val="none"/>
        <c:minorTickMark val="none"/>
        <c:tickLblPos val="nextTo"/>
        <c:crossAx val="73655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0.01861</cdr:x>
      <cdr:y>0.11655</cdr:y>
    </cdr:from>
    <cdr:to>
      <cdr:x>0.9752</cdr:x>
      <cdr:y>0.16791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537156AC-47C0-6FC8-D532-50C1B81855A8}"/>
            </a:ext>
          </a:extLst>
        </cdr:cNvPr>
        <cdr:cNvSpPr/>
      </cdr:nvSpPr>
      <cdr:spPr>
        <a:xfrm xmlns:a="http://schemas.openxmlformats.org/drawingml/2006/main">
          <a:off x="113467" y="523781"/>
          <a:ext cx="5831350" cy="23082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>
            <a:alpha val="40000"/>
          </a:srgbClr>
        </a:solidFill>
        <a:ln xmlns:a="http://schemas.openxmlformats.org/drawingml/2006/main" w="19050"/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NZ" kern="1200" dirty="0">
            <a:highlight>
              <a:srgbClr val="FFFF00"/>
            </a:highlight>
          </a:endParaRP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5T20:48:33.0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180 211,'-1'54,"-3"0,-21 99,-17 157,28-174,-2 67,16 330,6-457,3 1,19 77,51 148,-59-231,16 45,5-2,5-2,5-2,5-2,4-3,5-2,5-4,89 100,-99-133,4-4,1-2,4-3,1-3,3-3,3-3,1-4,2-3,162 58,61 4,3-13,4-13,3-14,3-14,433 12,-349-58,-276-7,148-25,-252 26,0-1,0 0,0-2,-1 0,0-1,27-15,-35 16,0-1,-1 0,0 0,-1-1,0 0,0 0,0-1,-1 0,0-1,-1 0,0 0,5-13,159-386,-131 325,-3-2,-5-2,-3 0,24-141,-46 187,-1-1,-2 0,-3-1,-1 1,-2 0,-2 0,-2 0,-1 1,-3 0,-1 1,-2 0,-20-40,-154-241,68 127,59 89,-211-349,195 339,-168-192,114 170,-162-134,211 206,-2 4,-4 3,-151-76,64 55,-4 8,-259-69,289 105,-1 6,-1 7,-236-5,300 26,-266 8,309-2,-1 3,1 1,1 2,-1 2,-77 33,-573 271,481-199,133-70,57-35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869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8926170D-A76D-4889-9709-DF0685495AA9}" type="datetimeFigureOut">
              <a:rPr lang="en-NZ" smtClean="0"/>
              <a:t>7/10/2025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5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786" cy="498692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8692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F2DAB284-3EDF-4787-8EF1-912E6A47AED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312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B284-3EDF-4787-8EF1-912E6A47AED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927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B284-3EDF-4787-8EF1-912E6A47AED5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836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B284-3EDF-4787-8EF1-912E6A47AED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235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A8048-D772-5F76-FE8A-A50611C28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1F3408-0094-3E8F-33FF-0EA8EF54C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04741-B190-7C31-7EBB-4D60BF0E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64D8E-8885-FE15-DB1D-C22236268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B284-3EDF-4787-8EF1-912E6A47AED5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061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5B611-10F2-6DB0-75B7-686034450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0BBCDE-1CEC-EA77-6721-EF8846813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538AB-4C95-DE09-612D-FB0EDD030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2D19-40F7-7577-F42F-13410E445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B284-3EDF-4787-8EF1-912E6A47AED5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09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B284-3EDF-4787-8EF1-912E6A47AED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2948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6A1F5-B428-9D76-321C-0C290D379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9507AF-0122-B84D-E4EE-D65DA6767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D1ABF-135D-BC04-F7A6-991506218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7A4B5-4A00-76EB-FDCA-D97792A16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B284-3EDF-4787-8EF1-912E6A47AED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566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18A37-29B5-6E43-5FBC-BD1169E69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15B48-3820-E108-CC8B-48D6F31DB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4CCFA-A4D1-B1AD-31B0-351EF4123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74" indent="-228874">
              <a:spcBef>
                <a:spcPts val="600"/>
              </a:spcBef>
              <a:buFont typeface="Arial" panose="020B0604020202020204" pitchFamily="34" charset="0"/>
              <a:buAutoNum type="arabicPeriod"/>
            </a:pPr>
            <a:endPara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68F98-C89E-220C-B71C-F9BA85A93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B284-3EDF-4787-8EF1-912E6A47AED5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366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B284-3EDF-4787-8EF1-912E6A47AED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0230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B284-3EDF-4787-8EF1-912E6A47AED5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723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18F2-C823-712C-0295-C85DDA074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9398-9369-70A6-555F-AFEB7274B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F0185-A8AD-B5E1-830E-3AAC4E77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2C2A0-3641-4183-A5BC-8279E88D4B23}" type="datetimeFigureOut">
              <a:rPr lang="en-NZ" smtClean="0"/>
              <a:t>7/10/2025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BF83F-4BA9-2539-54F2-F2513084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FA0EF-9B22-0D28-B3AE-C06B244F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356350"/>
            <a:ext cx="311727" cy="365125"/>
          </a:xfrm>
          <a:prstGeom prst="rect">
            <a:avLst/>
          </a:prstGeom>
        </p:spPr>
        <p:txBody>
          <a:bodyPr/>
          <a:lstStyle/>
          <a:p>
            <a:fld id="{093D7BA9-2DC0-4E75-B4DD-1BBB2F1213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785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5D65-218C-D340-3AB8-E46AEBB1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67733-577B-19ED-69C5-370BF969F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D97B3-FEE9-8A1C-5776-C33E74C55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F045B-2636-2EA7-2790-6C726E65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2C2A0-3641-4183-A5BC-8279E88D4B23}" type="datetimeFigureOut">
              <a:rPr lang="en-NZ" smtClean="0"/>
              <a:t>7/10/2025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86A09-217A-7FE9-8A8F-939FAF07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CAEA4-65F4-8E73-21B1-BF8CBC8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356350"/>
            <a:ext cx="311727" cy="365125"/>
          </a:xfrm>
          <a:prstGeom prst="rect">
            <a:avLst/>
          </a:prstGeom>
        </p:spPr>
        <p:txBody>
          <a:bodyPr/>
          <a:lstStyle/>
          <a:p>
            <a:fld id="{093D7BA9-2DC0-4E75-B4DD-1BBB2F1213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695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ECA2-D429-5F6E-FEB1-738B577E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CD623-B066-7657-0636-8F6551189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398EF-97A8-48FB-2D97-5C56D052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2C2A0-3641-4183-A5BC-8279E88D4B23}" type="datetimeFigureOut">
              <a:rPr lang="en-NZ" smtClean="0"/>
              <a:t>7/10/2025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1F913-7B5A-08D0-32B4-DF473F0C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1F3AA-88AD-B1DC-0067-3D3006A4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356350"/>
            <a:ext cx="311727" cy="365125"/>
          </a:xfrm>
          <a:prstGeom prst="rect">
            <a:avLst/>
          </a:prstGeom>
        </p:spPr>
        <p:txBody>
          <a:bodyPr/>
          <a:lstStyle/>
          <a:p>
            <a:fld id="{093D7BA9-2DC0-4E75-B4DD-1BBB2F1213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50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E3F6D-6AA2-C23E-FE18-75FAA6402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4D926-7EE7-3E13-242D-38A4465E2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D23E0-60E7-1136-8AB8-2FA2860E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2C2A0-3641-4183-A5BC-8279E88D4B23}" type="datetimeFigureOut">
              <a:rPr lang="en-NZ" smtClean="0"/>
              <a:t>7/10/2025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DCCCA-EFE8-69FB-4940-6A016A40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61B61-2C42-414D-E9DD-EBE85D66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356350"/>
            <a:ext cx="311727" cy="365125"/>
          </a:xfrm>
          <a:prstGeom prst="rect">
            <a:avLst/>
          </a:prstGeom>
        </p:spPr>
        <p:txBody>
          <a:bodyPr/>
          <a:lstStyle/>
          <a:p>
            <a:fld id="{093D7BA9-2DC0-4E75-B4DD-1BBB2F1213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69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6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8357-326E-BFC6-9865-ACD253F9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63" y="552155"/>
            <a:ext cx="10515600" cy="500784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NZ" sz="1800" b="1" kern="1200" dirty="0">
                <a:solidFill>
                  <a:schemeClr val="accent5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70F9E-412E-2839-92A4-BA3CCA567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63" y="1825625"/>
            <a:ext cx="10515600" cy="4351338"/>
          </a:xfrm>
        </p:spPr>
        <p:txBody>
          <a:bodyPr/>
          <a:lstStyle>
            <a:lvl1pPr marL="0" marR="3810" indent="0" algn="l" defTabSz="781903" rtl="0" eaLnBrk="1" latinLnBrk="0" hangingPunct="1">
              <a:spcBef>
                <a:spcPts val="86"/>
              </a:spcBef>
              <a:buNone/>
              <a:defRPr lang="en-US" sz="1700" b="1" kern="0" dirty="0" smtClean="0">
                <a:solidFill>
                  <a:schemeClr val="accent5"/>
                </a:solidFill>
                <a:latin typeface="Arial Nova" panose="020B0504020202020204" pitchFamily="34" charset="0"/>
                <a:ea typeface="+mn-ea"/>
                <a:cs typeface="Calibri"/>
              </a:defRPr>
            </a:lvl1pPr>
            <a:lvl2pPr marL="182310" indent="-171450" algn="l" defTabSz="781903" rtl="0" eaLnBrk="1" latinLnBrk="0" hangingPunct="1"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5"/>
                </a:solidFill>
                <a:latin typeface="+mn-lt"/>
                <a:ea typeface="+mn-ea"/>
                <a:cs typeface="Calibri"/>
              </a:defRPr>
            </a:lvl2pPr>
            <a:lvl3pPr marL="182310" indent="-171450" algn="l" defTabSz="781903" rtl="0" eaLnBrk="1" latinLnBrk="0" hangingPunct="1"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5"/>
                </a:solidFill>
                <a:latin typeface="+mn-lt"/>
                <a:ea typeface="+mn-ea"/>
                <a:cs typeface="Calibri"/>
              </a:defRPr>
            </a:lvl3pPr>
            <a:lvl4pPr marL="182310" indent="-171450" algn="l" defTabSz="781903" rtl="0" eaLnBrk="1" latinLnBrk="0" hangingPunct="1"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5"/>
                </a:solidFill>
                <a:latin typeface="+mn-lt"/>
                <a:ea typeface="+mn-ea"/>
                <a:cs typeface="Calibri"/>
              </a:defRPr>
            </a:lvl4pPr>
            <a:lvl5pPr marL="182310" indent="-171450" algn="l" defTabSz="781903" rtl="0" eaLnBrk="1" latinLnBrk="0" hangingPunct="1"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NZ" sz="1400" kern="1200" dirty="0">
                <a:solidFill>
                  <a:schemeClr val="accent5"/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7F33D-E829-F4E5-786E-17EED70A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418693"/>
            <a:ext cx="311727" cy="365125"/>
          </a:xfrm>
          <a:prstGeom prst="rect">
            <a:avLst/>
          </a:prstGeom>
        </p:spPr>
        <p:txBody>
          <a:bodyPr/>
          <a:lstStyle>
            <a:lvl1pPr>
              <a:defRPr lang="en-NZ" sz="1000" kern="1200" smtClean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093D7BA9-2DC0-4E75-B4DD-1BBB2F1213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576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ocus">
    <p:bg>
      <p:bgPr>
        <a:solidFill>
          <a:srgbClr val="F6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97C8E-DB7D-57AC-4207-81C7B038D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6345382" cy="44936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BE9F5FC-2B29-A514-43E6-981CA3C7C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382" y="0"/>
            <a:ext cx="5846618" cy="44936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374F1F-D5FA-2111-B1B3-070C569D0EF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5018" y="5208353"/>
            <a:ext cx="10688782" cy="968609"/>
          </a:xfrm>
        </p:spPr>
        <p:txBody>
          <a:bodyPr/>
          <a:lstStyle>
            <a:lvl1pPr marL="0" marR="3810" indent="0" algn="l" defTabSz="781903" rtl="0" eaLnBrk="1" fontAlgn="auto" latinLnBrk="0" hangingPunct="1">
              <a:lnSpc>
                <a:spcPct val="9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2000" b="0" kern="1200" noProof="0" smtClean="0">
                <a:solidFill>
                  <a:schemeClr val="tx2"/>
                </a:solidFill>
              </a:defRPr>
            </a:lvl1pPr>
            <a:lvl2pPr marL="182310" indent="-171450" algn="l" defTabSz="781903" rtl="0" eaLnBrk="1" latinLnBrk="0" hangingPunct="1"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5"/>
                </a:solidFill>
                <a:latin typeface="+mn-lt"/>
                <a:ea typeface="+mn-ea"/>
                <a:cs typeface="Calibri"/>
              </a:defRPr>
            </a:lvl2pPr>
            <a:lvl3pPr marL="182310" indent="-171450" algn="l" defTabSz="781903" rtl="0" eaLnBrk="1" latinLnBrk="0" hangingPunct="1"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5"/>
                </a:solidFill>
                <a:latin typeface="+mn-lt"/>
                <a:ea typeface="+mn-ea"/>
                <a:cs typeface="Calibri"/>
              </a:defRPr>
            </a:lvl3pPr>
            <a:lvl4pPr marL="182310" indent="-171450" algn="l" defTabSz="781903" rtl="0" eaLnBrk="1" latinLnBrk="0" hangingPunct="1"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5"/>
                </a:solidFill>
                <a:latin typeface="+mn-lt"/>
                <a:ea typeface="+mn-ea"/>
                <a:cs typeface="Calibri"/>
              </a:defRPr>
            </a:lvl4pPr>
            <a:lvl5pPr marL="182310" indent="-171450" algn="l" defTabSz="781903" rtl="0" eaLnBrk="1" latinLnBrk="0" hangingPunct="1"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NZ" sz="1400" kern="1200" dirty="0">
                <a:solidFill>
                  <a:schemeClr val="accent5"/>
                </a:solidFill>
                <a:latin typeface="+mn-lt"/>
                <a:ea typeface="+mn-ea"/>
                <a:cs typeface="Calibri"/>
              </a:defRPr>
            </a:lvl5pPr>
          </a:lstStyle>
          <a:p>
            <a:pPr marL="0" marR="3810" lvl="0" indent="0" algn="l" defTabSz="781903" rtl="0" eaLnBrk="1" fontAlgn="auto" latinLnBrk="0" hangingPunct="1">
              <a:lnSpc>
                <a:spcPct val="9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8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[Main summary point]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9BD6025-08DC-8C2E-CEAE-EDB224F1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411766"/>
            <a:ext cx="311727" cy="365125"/>
          </a:xfrm>
          <a:prstGeom prst="rect">
            <a:avLst/>
          </a:prstGeom>
        </p:spPr>
        <p:txBody>
          <a:bodyPr/>
          <a:lstStyle>
            <a:lvl1pPr>
              <a:defRPr lang="en-NZ" sz="1000" kern="1200" smtClean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093D7BA9-2DC0-4E75-B4DD-1BBB2F1213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042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0ECBF-4201-4C15-09B6-3013C2F4F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984DD-3C40-D009-2E21-4EE6B9D9F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2E2FC-BDE6-D069-BCF0-47EA6DF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2C2A0-3641-4183-A5BC-8279E88D4B23}" type="datetimeFigureOut">
              <a:rPr lang="en-NZ" smtClean="0"/>
              <a:t>7/10/2025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00F4F-A873-250C-FB1C-BED8D9B5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ABF13-EB63-8B14-20E8-25E42E9B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356350"/>
            <a:ext cx="311727" cy="365125"/>
          </a:xfrm>
          <a:prstGeom prst="rect">
            <a:avLst/>
          </a:prstGeom>
        </p:spPr>
        <p:txBody>
          <a:bodyPr/>
          <a:lstStyle/>
          <a:p>
            <a:fld id="{093D7BA9-2DC0-4E75-B4DD-1BBB2F1213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91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082A-A920-EB37-1AF0-FFC750B7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6F017-A47A-C592-4949-B55F4EA9C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1AFBD-BCC2-B423-FECA-B3EEDB366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017F3-5BF4-DD2F-549C-D35C8DA1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2C2A0-3641-4183-A5BC-8279E88D4B23}" type="datetimeFigureOut">
              <a:rPr lang="en-NZ" smtClean="0"/>
              <a:t>7/10/2025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1B9CF-8D2A-178A-B47E-4D1FFAA5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564B1-4376-20B8-57BC-4F2FE17C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356350"/>
            <a:ext cx="311727" cy="365125"/>
          </a:xfrm>
          <a:prstGeom prst="rect">
            <a:avLst/>
          </a:prstGeom>
        </p:spPr>
        <p:txBody>
          <a:bodyPr/>
          <a:lstStyle/>
          <a:p>
            <a:fld id="{093D7BA9-2DC0-4E75-B4DD-1BBB2F1213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540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783C-90F3-614B-21C3-F6D996C2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7963B-6E44-59BF-8C09-1F8A8A9BE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91006-4BAB-C5CD-F6CB-493EA5CFE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F4EAC-C66F-4063-59D0-613D2EA87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46F8E-A613-5612-B99A-CBE89A93F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65A8F-2F2C-670E-BDD7-56285887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2C2A0-3641-4183-A5BC-8279E88D4B23}" type="datetimeFigureOut">
              <a:rPr lang="en-NZ" smtClean="0"/>
              <a:t>7/10/2025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595BB-8443-7F81-2723-82C145F5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73DFC-201C-5800-106E-129E1DDF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356350"/>
            <a:ext cx="311727" cy="365125"/>
          </a:xfrm>
          <a:prstGeom prst="rect">
            <a:avLst/>
          </a:prstGeom>
        </p:spPr>
        <p:txBody>
          <a:bodyPr/>
          <a:lstStyle/>
          <a:p>
            <a:fld id="{093D7BA9-2DC0-4E75-B4DD-1BBB2F1213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936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AB53-3022-17DA-75E0-24891AD5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AF29B-BA57-2D54-B5B4-EDB0D2DA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2C2A0-3641-4183-A5BC-8279E88D4B23}" type="datetimeFigureOut">
              <a:rPr lang="en-NZ" smtClean="0"/>
              <a:t>7/10/2025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7576A-59E6-72F2-70C2-9541833A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AF9C9-DC4F-1E47-918D-50EC3C15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356350"/>
            <a:ext cx="311727" cy="365125"/>
          </a:xfrm>
          <a:prstGeom prst="rect">
            <a:avLst/>
          </a:prstGeom>
        </p:spPr>
        <p:txBody>
          <a:bodyPr/>
          <a:lstStyle/>
          <a:p>
            <a:fld id="{093D7BA9-2DC0-4E75-B4DD-1BBB2F1213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498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F52ED-B76E-55D1-9637-A0860D95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2C2A0-3641-4183-A5BC-8279E88D4B23}" type="datetimeFigureOut">
              <a:rPr lang="en-NZ" smtClean="0"/>
              <a:t>7/10/2025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C4598-DB2B-DB73-39BC-A39BDA72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8DE86-5237-25D1-760A-919497CE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356350"/>
            <a:ext cx="311727" cy="365125"/>
          </a:xfrm>
          <a:prstGeom prst="rect">
            <a:avLst/>
          </a:prstGeom>
        </p:spPr>
        <p:txBody>
          <a:bodyPr/>
          <a:lstStyle/>
          <a:p>
            <a:fld id="{093D7BA9-2DC0-4E75-B4DD-1BBB2F1213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899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7EDA-B0AA-D4E8-B49C-8E144386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BF868-F240-4C14-AC62-76C96729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DB943-4883-E0BC-66DE-A487E9BF0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2F2C6-09A3-F206-1CC6-14357275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2C2A0-3641-4183-A5BC-8279E88D4B23}" type="datetimeFigureOut">
              <a:rPr lang="en-NZ" smtClean="0"/>
              <a:t>7/10/2025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3AC1-166C-1E71-C40D-BD8B5840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A9E4B-755E-4A39-0BF5-B819163A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356350"/>
            <a:ext cx="311727" cy="365125"/>
          </a:xfrm>
          <a:prstGeom prst="rect">
            <a:avLst/>
          </a:prstGeom>
        </p:spPr>
        <p:txBody>
          <a:bodyPr/>
          <a:lstStyle/>
          <a:p>
            <a:fld id="{093D7BA9-2DC0-4E75-B4DD-1BBB2F1213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134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702B7-886D-A4FB-29C6-6BB9D6F1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1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A62DF-0B0B-E15D-F0CD-C70F0DC2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1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3810" lvl="0" indent="0" algn="l" defTabSz="781903" rtl="0" eaLnBrk="1" latinLnBrk="0" hangingPunct="1">
              <a:lnSpc>
                <a:spcPct val="90000"/>
              </a:lnSpc>
              <a:spcBef>
                <a:spcPts val="86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182310" lvl="1" indent="-171450" algn="l" defTabSz="781903" rtl="0" eaLnBrk="1" latinLnBrk="0" hangingPunct="1">
              <a:lnSpc>
                <a:spcPct val="90000"/>
              </a:lnSpc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82310" lvl="1" indent="-171450" algn="l" defTabSz="781903" rtl="0" eaLnBrk="1" latinLnBrk="0" hangingPunct="1">
              <a:lnSpc>
                <a:spcPct val="90000"/>
              </a:lnSpc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182310" lvl="1" indent="-171450" algn="l" defTabSz="781903" rtl="0" eaLnBrk="1" latinLnBrk="0" hangingPunct="1">
              <a:lnSpc>
                <a:spcPct val="90000"/>
              </a:lnSpc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182310" lvl="1" indent="-171450" algn="l" defTabSz="781903" rtl="0" eaLnBrk="1" latinLnBrk="0" hangingPunct="1">
              <a:lnSpc>
                <a:spcPct val="90000"/>
              </a:lnSpc>
              <a:spcBef>
                <a:spcPts val="86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NZ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838BFF-D826-9C0D-9515-74667A30AFC9}"/>
              </a:ext>
            </a:extLst>
          </p:cNvPr>
          <p:cNvSpPr txBox="1">
            <a:spLocks/>
          </p:cNvSpPr>
          <p:nvPr userDrawn="1"/>
        </p:nvSpPr>
        <p:spPr>
          <a:xfrm>
            <a:off x="687871" y="6339451"/>
            <a:ext cx="455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mi-NZ" b="1">
                <a:solidFill>
                  <a:schemeClr val="accent5"/>
                </a:solidFill>
              </a:rPr>
              <a:t>Te Uru Rākau </a:t>
            </a:r>
            <a:r>
              <a:rPr lang="en-NZ" sz="1000" b="1">
                <a:solidFill>
                  <a:schemeClr val="accent5"/>
                </a:solidFill>
                <a:cs typeface="Arial" panose="020B0604020202020204" pitchFamily="34" charset="0"/>
              </a:rPr>
              <a:t>– New Zealand Forest Service</a:t>
            </a:r>
            <a:r>
              <a:rPr lang="mi-NZ" b="1">
                <a:solidFill>
                  <a:schemeClr val="accent5"/>
                </a:solidFill>
              </a:rPr>
              <a:t> </a:t>
            </a:r>
            <a:r>
              <a:rPr lang="mi-NZ">
                <a:solidFill>
                  <a:schemeClr val="accent5"/>
                </a:solidFill>
              </a:rPr>
              <a:t>| </a:t>
            </a:r>
            <a:r>
              <a:rPr lang="en-NZ">
                <a:solidFill>
                  <a:schemeClr val="accent5"/>
                </a:solidFill>
              </a:rPr>
              <a:t>WPMA Conference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E4F6F0-08F4-3358-7007-202E317C60DA}"/>
              </a:ext>
            </a:extLst>
          </p:cNvPr>
          <p:cNvCxnSpPr>
            <a:cxnSpLocks/>
          </p:cNvCxnSpPr>
          <p:nvPr userDrawn="1"/>
        </p:nvCxnSpPr>
        <p:spPr>
          <a:xfrm>
            <a:off x="3984364" y="6550018"/>
            <a:ext cx="746215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76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NZ" sz="1800" b="1" kern="1200" dirty="0">
          <a:solidFill>
            <a:schemeClr val="accent5"/>
          </a:solidFill>
          <a:effectLst/>
          <a:latin typeface="Arial Nova" panose="020B050402020202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700" b="1" kern="0" dirty="0">
          <a:solidFill>
            <a:schemeClr val="accent5"/>
          </a:solidFill>
          <a:latin typeface="Arial Nova" panose="020B0504020202020204" pitchFamily="34" charset="0"/>
          <a:ea typeface="+mn-ea"/>
          <a:cs typeface="Calibri"/>
        </a:defRPr>
      </a:lvl1pPr>
      <a:lvl2pPr marL="35376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NZ" sz="1400" kern="1200" dirty="0">
          <a:solidFill>
            <a:schemeClr val="accent5"/>
          </a:solidFill>
          <a:latin typeface="+mn-lt"/>
          <a:ea typeface="+mn-ea"/>
          <a:cs typeface="Calibri"/>
        </a:defRPr>
      </a:lvl2pPr>
      <a:lvl3pPr marL="35376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376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5376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een square with white lines&#10;&#10;Description automatically generated">
            <a:extLst>
              <a:ext uri="{FF2B5EF4-FFF2-40B4-BE49-F238E27FC236}">
                <a16:creationId xmlns:a16="http://schemas.microsoft.com/office/drawing/2014/main" id="{D5E171C4-9958-6150-3465-46B41F194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81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D73E10-CEF3-2766-5CD9-8CADCEC15D93}"/>
              </a:ext>
            </a:extLst>
          </p:cNvPr>
          <p:cNvSpPr txBox="1"/>
          <p:nvPr/>
        </p:nvSpPr>
        <p:spPr>
          <a:xfrm>
            <a:off x="415851" y="1336479"/>
            <a:ext cx="7609114" cy="380527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4000" b="1" noProof="0">
                <a:solidFill>
                  <a:schemeClr val="accent2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Reflecting on challenges and opportunities for the sector</a:t>
            </a:r>
            <a:endParaRPr lang="en-NZ" sz="4000" b="1" noProof="0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NZ" sz="2400" noProof="0">
                <a:solidFill>
                  <a:schemeClr val="bg1"/>
                </a:solidFill>
                <a:cs typeface="Arial" panose="020B0604020202020204" pitchFamily="34" charset="0"/>
              </a:rPr>
              <a:t>Sam Keenan, Deputy Director-General </a:t>
            </a:r>
          </a:p>
          <a:p>
            <a:pPr>
              <a:spcAft>
                <a:spcPts val="800"/>
              </a:spcAft>
            </a:pPr>
            <a:r>
              <a:rPr lang="en-NZ" sz="2400" noProof="0">
                <a:solidFill>
                  <a:schemeClr val="bg1"/>
                </a:solidFill>
                <a:cs typeface="Arial" panose="020B0604020202020204" pitchFamily="34" charset="0"/>
              </a:rPr>
              <a:t>Te Uru Rākau – New Zealand Forest Service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NZ" sz="2400" noProof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NZ" sz="1600" b="1" noProof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NZ" sz="1600" b="1" noProof="0">
                <a:solidFill>
                  <a:schemeClr val="accent2"/>
                </a:solidFill>
                <a:cs typeface="Arial" panose="020B0604020202020204" pitchFamily="34" charset="0"/>
              </a:rPr>
              <a:t>8 October 2025</a:t>
            </a:r>
            <a:endParaRPr lang="en-NZ" noProof="0"/>
          </a:p>
        </p:txBody>
      </p:sp>
      <p:pic>
        <p:nvPicPr>
          <p:cNvPr id="3" name="Picture 2" descr="A white tree with black background&#10;&#10;Description automatically generated">
            <a:extLst>
              <a:ext uri="{FF2B5EF4-FFF2-40B4-BE49-F238E27FC236}">
                <a16:creationId xmlns:a16="http://schemas.microsoft.com/office/drawing/2014/main" id="{01BDDA0A-D9B7-501C-CAB1-457AB9447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35" y="416464"/>
            <a:ext cx="2900855" cy="920015"/>
          </a:xfrm>
          <a:prstGeom prst="rect">
            <a:avLst/>
          </a:prstGeom>
        </p:spPr>
      </p:pic>
      <p:pic>
        <p:nvPicPr>
          <p:cNvPr id="14" name="Picture 13" descr="A black and white circle with white lines&#10;&#10;Description automatically generated">
            <a:extLst>
              <a:ext uri="{FF2B5EF4-FFF2-40B4-BE49-F238E27FC236}">
                <a16:creationId xmlns:a16="http://schemas.microsoft.com/office/drawing/2014/main" id="{D361D9ED-E430-41C3-A2AC-43AA04C265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595" b="40312"/>
          <a:stretch/>
        </p:blipFill>
        <p:spPr>
          <a:xfrm>
            <a:off x="7411746" y="1471248"/>
            <a:ext cx="4780254" cy="538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23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quare with white lines&#10;&#10;Description automatically generated">
            <a:extLst>
              <a:ext uri="{FF2B5EF4-FFF2-40B4-BE49-F238E27FC236}">
                <a16:creationId xmlns:a16="http://schemas.microsoft.com/office/drawing/2014/main" id="{B415E4A8-EEF4-6829-73F0-D99CD2289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81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D73E10-CEF3-2766-5CD9-8CADCEC15D93}"/>
              </a:ext>
            </a:extLst>
          </p:cNvPr>
          <p:cNvSpPr txBox="1"/>
          <p:nvPr/>
        </p:nvSpPr>
        <p:spPr>
          <a:xfrm>
            <a:off x="533400" y="4990287"/>
            <a:ext cx="10287000" cy="7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NZ" sz="4000" b="1" noProof="0">
                <a:solidFill>
                  <a:schemeClr val="accent2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Thank you.</a:t>
            </a:r>
            <a:endParaRPr lang="en-NZ" sz="4000" b="1" noProof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and white circle with white lines&#10;&#10;Description automatically generated">
            <a:extLst>
              <a:ext uri="{FF2B5EF4-FFF2-40B4-BE49-F238E27FC236}">
                <a16:creationId xmlns:a16="http://schemas.microsoft.com/office/drawing/2014/main" id="{CD856CDA-790F-A7AE-3D7F-EB373E19C2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5" b="40312"/>
          <a:stretch/>
        </p:blipFill>
        <p:spPr>
          <a:xfrm>
            <a:off x="7411746" y="1471248"/>
            <a:ext cx="4780254" cy="5386752"/>
          </a:xfrm>
          <a:prstGeom prst="rect">
            <a:avLst/>
          </a:prstGeom>
        </p:spPr>
      </p:pic>
      <p:pic>
        <p:nvPicPr>
          <p:cNvPr id="5" name="Picture 4" descr="A white tree with black background&#10;&#10;Description automatically generated">
            <a:extLst>
              <a:ext uri="{FF2B5EF4-FFF2-40B4-BE49-F238E27FC236}">
                <a16:creationId xmlns:a16="http://schemas.microsoft.com/office/drawing/2014/main" id="{E1EBE00D-D58C-8316-DC63-8BD07A7E9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35" y="416464"/>
            <a:ext cx="2900855" cy="9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8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F358B8-4854-4529-5E20-CAC4818DB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39" y="1790340"/>
            <a:ext cx="10797121" cy="3277319"/>
          </a:xfrm>
          <a:prstGeom prst="rect">
            <a:avLst/>
          </a:prstGeom>
        </p:spPr>
      </p:pic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04888A4F-6DA1-3AB5-2792-BDC7BBC2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411766"/>
            <a:ext cx="311727" cy="365125"/>
          </a:xfrm>
        </p:spPr>
        <p:txBody>
          <a:bodyPr/>
          <a:lstStyle/>
          <a:p>
            <a:fld id="{093D7BA9-2DC0-4E75-B4DD-1BBB2F1213B6}" type="slidenum">
              <a:rPr lang="en-NZ" noProof="0" smtClean="0"/>
              <a:pPr/>
              <a:t>2</a:t>
            </a:fld>
            <a:endParaRPr lang="en-NZ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F37CD-5FBD-2A1A-9CC5-196A47F55B0A}"/>
              </a:ext>
            </a:extLst>
          </p:cNvPr>
          <p:cNvSpPr txBox="1"/>
          <p:nvPr/>
        </p:nvSpPr>
        <p:spPr>
          <a:xfrm>
            <a:off x="2226219" y="511242"/>
            <a:ext cx="773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>
                <a:solidFill>
                  <a:schemeClr val="accent5"/>
                </a:solidFill>
                <a:latin typeface="Arial Nova" panose="020B0504020202020204" pitchFamily="34" charset="0"/>
              </a:rPr>
              <a:t>Forestry export revenue 2021-29: MPI SOPI Report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8FEE3F-0831-4E29-7288-34DB3D29464D}"/>
                  </a:ext>
                </a:extLst>
              </p14:cNvPr>
              <p14:cNvContentPartPr/>
              <p14:nvPr/>
            </p14:nvContentPartPr>
            <p14:xfrm>
              <a:off x="5536139" y="2631779"/>
              <a:ext cx="1942920" cy="1594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8FEE3F-0831-4E29-7288-34DB3D2946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2129" y="2523779"/>
                <a:ext cx="2050580" cy="18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42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A4DED-4787-00E8-3C45-C51BD522C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5">
            <a:extLst>
              <a:ext uri="{FF2B5EF4-FFF2-40B4-BE49-F238E27FC236}">
                <a16:creationId xmlns:a16="http://schemas.microsoft.com/office/drawing/2014/main" id="{E6350149-E8B3-6BED-7E1C-43D0E0A40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423155"/>
              </p:ext>
            </p:extLst>
          </p:nvPr>
        </p:nvGraphicFramePr>
        <p:xfrm>
          <a:off x="2395276" y="1290919"/>
          <a:ext cx="6883193" cy="475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A0E05940-1A65-FD9E-3C94-02DC433A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411766"/>
            <a:ext cx="311727" cy="365125"/>
          </a:xfrm>
        </p:spPr>
        <p:txBody>
          <a:bodyPr/>
          <a:lstStyle/>
          <a:p>
            <a:fld id="{093D7BA9-2DC0-4E75-B4DD-1BBB2F1213B6}" type="slidenum">
              <a:rPr lang="en-NZ" noProof="0" smtClean="0"/>
              <a:pPr/>
              <a:t>3</a:t>
            </a:fld>
            <a:endParaRPr lang="en-NZ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5C3C3-2A6B-43E9-D772-2FB3FEE6D11E}"/>
              </a:ext>
            </a:extLst>
          </p:cNvPr>
          <p:cNvSpPr txBox="1"/>
          <p:nvPr/>
        </p:nvSpPr>
        <p:spPr>
          <a:xfrm>
            <a:off x="2226219" y="511242"/>
            <a:ext cx="773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>
                <a:solidFill>
                  <a:schemeClr val="accent5"/>
                </a:solidFill>
                <a:latin typeface="Arial Nova" panose="020B0504020202020204" pitchFamily="34" charset="0"/>
              </a:rPr>
              <a:t>Top forestry export markets</a:t>
            </a:r>
          </a:p>
        </p:txBody>
      </p:sp>
    </p:spTree>
    <p:extLst>
      <p:ext uri="{BB962C8B-B14F-4D97-AF65-F5344CB8AC3E}">
        <p14:creationId xmlns:p14="http://schemas.microsoft.com/office/powerpoint/2010/main" val="29800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680A3-F57E-583D-AB3B-57A9FDC51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4B798-6E3E-69F6-4E64-054F5CB87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583" y="1847029"/>
            <a:ext cx="9344834" cy="3851863"/>
          </a:xfrm>
          <a:prstGeom prst="rect">
            <a:avLst/>
          </a:prstGeom>
        </p:spPr>
      </p:pic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BB104F50-B230-B877-FDF4-99CB0A06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411766"/>
            <a:ext cx="311727" cy="365125"/>
          </a:xfrm>
        </p:spPr>
        <p:txBody>
          <a:bodyPr/>
          <a:lstStyle/>
          <a:p>
            <a:fld id="{093D7BA9-2DC0-4E75-B4DD-1BBB2F1213B6}" type="slidenum">
              <a:rPr lang="en-NZ" noProof="0" smtClean="0"/>
              <a:pPr/>
              <a:t>4</a:t>
            </a:fld>
            <a:endParaRPr lang="en-NZ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54456-C38C-E7E9-1EB1-09EF36A10417}"/>
              </a:ext>
            </a:extLst>
          </p:cNvPr>
          <p:cNvSpPr txBox="1"/>
          <p:nvPr/>
        </p:nvSpPr>
        <p:spPr>
          <a:xfrm>
            <a:off x="2226219" y="470901"/>
            <a:ext cx="7739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>
                <a:solidFill>
                  <a:schemeClr val="accent5"/>
                </a:solidFill>
                <a:latin typeface="Arial Nova" panose="020B0504020202020204" pitchFamily="34" charset="0"/>
              </a:rPr>
              <a:t>An increasing share of sawn timber production for export?</a:t>
            </a:r>
          </a:p>
        </p:txBody>
      </p:sp>
    </p:spTree>
    <p:extLst>
      <p:ext uri="{BB962C8B-B14F-4D97-AF65-F5344CB8AC3E}">
        <p14:creationId xmlns:p14="http://schemas.microsoft.com/office/powerpoint/2010/main" val="357282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8E8D319D-2C4B-70BC-1651-8313239739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6262" y="2637011"/>
            <a:ext cx="6345238" cy="188415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59B3D7-A68F-9B0F-2B63-007B2D56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411766"/>
            <a:ext cx="311727" cy="365125"/>
          </a:xfrm>
        </p:spPr>
        <p:txBody>
          <a:bodyPr/>
          <a:lstStyle/>
          <a:p>
            <a:fld id="{093D7BA9-2DC0-4E75-B4DD-1BBB2F1213B6}" type="slidenum">
              <a:rPr lang="en-NZ" noProof="0" smtClean="0"/>
              <a:pPr/>
              <a:t>5</a:t>
            </a:fld>
            <a:endParaRPr lang="en-NZ" noProof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A9BFE8-AE94-F183-F2DC-278E8729C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72" y="1399923"/>
            <a:ext cx="3358056" cy="1304309"/>
          </a:xfrm>
          <a:prstGeom prst="rect">
            <a:avLst/>
          </a:prstGeom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6BB15D5D-235A-40C9-A3E5-134BA249D4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862528" y="1266836"/>
            <a:ext cx="4390697" cy="1401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EDF4079-9F54-0331-06CB-BB1AEB1D4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13" y="4380368"/>
            <a:ext cx="3599458" cy="12366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B3A4727-150F-FAEB-969B-6300387EC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500" y="3194356"/>
            <a:ext cx="3599458" cy="15130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4F865F-2C54-52F3-E625-9FFADB1B7F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0371" y="4521169"/>
            <a:ext cx="4599228" cy="13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840494-14C8-1DFD-3EC3-912FA54FFA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6537" b="11153"/>
          <a:stretch>
            <a:fillRect/>
          </a:stretch>
        </p:blipFill>
        <p:spPr>
          <a:xfrm>
            <a:off x="7441500" y="2177901"/>
            <a:ext cx="3548320" cy="1016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B16237-200F-DF0D-04E1-C2B3A3465F37}"/>
              </a:ext>
            </a:extLst>
          </p:cNvPr>
          <p:cNvSpPr txBox="1"/>
          <p:nvPr/>
        </p:nvSpPr>
        <p:spPr>
          <a:xfrm>
            <a:off x="2226219" y="511242"/>
            <a:ext cx="773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>
                <a:solidFill>
                  <a:schemeClr val="accent5"/>
                </a:solidFill>
                <a:latin typeface="Arial Nova" panose="020B0504020202020204" pitchFamily="34" charset="0"/>
              </a:rPr>
              <a:t>The challenges…</a:t>
            </a:r>
          </a:p>
        </p:txBody>
      </p:sp>
    </p:spTree>
    <p:extLst>
      <p:ext uri="{BB962C8B-B14F-4D97-AF65-F5344CB8AC3E}">
        <p14:creationId xmlns:p14="http://schemas.microsoft.com/office/powerpoint/2010/main" val="362117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39B86-9425-F075-33A5-1B57887FF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705FAC-DB24-90A6-3DAF-2815A492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516" y="6411766"/>
            <a:ext cx="311727" cy="365125"/>
          </a:xfrm>
        </p:spPr>
        <p:txBody>
          <a:bodyPr/>
          <a:lstStyle/>
          <a:p>
            <a:fld id="{093D7BA9-2DC0-4E75-B4DD-1BBB2F1213B6}" type="slidenum">
              <a:rPr lang="en-NZ" noProof="0" smtClean="0"/>
              <a:pPr/>
              <a:t>6</a:t>
            </a:fld>
            <a:endParaRPr lang="en-NZ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04086-9CE7-B742-4764-445A035F8305}"/>
              </a:ext>
            </a:extLst>
          </p:cNvPr>
          <p:cNvSpPr txBox="1"/>
          <p:nvPr/>
        </p:nvSpPr>
        <p:spPr>
          <a:xfrm>
            <a:off x="2226219" y="511242"/>
            <a:ext cx="773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>
                <a:solidFill>
                  <a:schemeClr val="accent5"/>
                </a:solidFill>
                <a:latin typeface="Arial Nova" panose="020B0504020202020204" pitchFamily="34" charset="0"/>
              </a:rPr>
              <a:t>The mega trends impacting softwood markets…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20276-354E-8BA1-0FE8-1C39C6682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9725" y="1182183"/>
            <a:ext cx="9292733" cy="445213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sz="2000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0"/>
              <a:t>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0"/>
              <a:t>Urbanisation and housing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0"/>
              <a:t>Technological advancements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0"/>
              <a:t>Climate and environmental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b="0"/>
              <a:t>Global trade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b="0"/>
          </a:p>
          <a:p>
            <a:endParaRPr lang="en-NZ" sz="2000" b="0"/>
          </a:p>
        </p:txBody>
      </p:sp>
    </p:spTree>
    <p:extLst>
      <p:ext uri="{BB962C8B-B14F-4D97-AF65-F5344CB8AC3E}">
        <p14:creationId xmlns:p14="http://schemas.microsoft.com/office/powerpoint/2010/main" val="352530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A72D3-D43B-CDE4-79D1-1E9574306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53A947-A3D1-C52D-BF32-C5EA44C00A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78"/>
          <a:stretch>
            <a:fillRect/>
          </a:stretch>
        </p:blipFill>
        <p:spPr>
          <a:xfrm>
            <a:off x="2460679" y="1422195"/>
            <a:ext cx="7270641" cy="4367803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7FB6693-7093-1220-E30D-EAA11FF9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875" y="6418263"/>
            <a:ext cx="312738" cy="365125"/>
          </a:xfrm>
        </p:spPr>
        <p:txBody>
          <a:bodyPr/>
          <a:lstStyle/>
          <a:p>
            <a:fld id="{093D7BA9-2DC0-4E75-B4DD-1BBB2F1213B6}" type="slidenum">
              <a:rPr lang="en-NZ" noProof="0" smtClean="0"/>
              <a:pPr/>
              <a:t>7</a:t>
            </a:fld>
            <a:endParaRPr lang="en-NZ" noProof="0"/>
          </a:p>
        </p:txBody>
      </p:sp>
      <p:pic>
        <p:nvPicPr>
          <p:cNvPr id="1029" name="Picture 538362914" descr="Description: logo">
            <a:extLst>
              <a:ext uri="{FF2B5EF4-FFF2-40B4-BE49-F238E27FC236}">
                <a16:creationId xmlns:a16="http://schemas.microsoft.com/office/drawing/2014/main" id="{FA8A205A-ED29-F095-5DAD-A3974DCD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195" y="257175"/>
            <a:ext cx="1697800" cy="127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29184-9AFD-2931-0BF1-EDA034009BC7}"/>
              </a:ext>
            </a:extLst>
          </p:cNvPr>
          <p:cNvSpPr txBox="1"/>
          <p:nvPr/>
        </p:nvSpPr>
        <p:spPr>
          <a:xfrm>
            <a:off x="2226219" y="511242"/>
            <a:ext cx="773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>
                <a:solidFill>
                  <a:schemeClr val="accent5"/>
                </a:solidFill>
                <a:latin typeface="Arial Nova" panose="020B0504020202020204" pitchFamily="34" charset="0"/>
              </a:rPr>
              <a:t>Case study: Investing for growth and resilience</a:t>
            </a:r>
          </a:p>
        </p:txBody>
      </p:sp>
    </p:spTree>
    <p:extLst>
      <p:ext uri="{BB962C8B-B14F-4D97-AF65-F5344CB8AC3E}">
        <p14:creationId xmlns:p14="http://schemas.microsoft.com/office/powerpoint/2010/main" val="240537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13F0182-6660-119A-599F-2DBAAE77AACC}"/>
              </a:ext>
            </a:extLst>
          </p:cNvPr>
          <p:cNvGrpSpPr/>
          <p:nvPr/>
        </p:nvGrpSpPr>
        <p:grpSpPr>
          <a:xfrm>
            <a:off x="734106" y="1376697"/>
            <a:ext cx="3323959" cy="1034702"/>
            <a:chOff x="808989" y="1547538"/>
            <a:chExt cx="3323959" cy="10347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5DC05D-05F7-192D-B6C8-8D76032EDADC}"/>
                </a:ext>
              </a:extLst>
            </p:cNvPr>
            <p:cNvSpPr/>
            <p:nvPr/>
          </p:nvSpPr>
          <p:spPr>
            <a:xfrm>
              <a:off x="808989" y="1890337"/>
              <a:ext cx="3323959" cy="25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600" noProof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E700061-30C7-D2C5-DA39-F96CBB047033}"/>
                </a:ext>
              </a:extLst>
            </p:cNvPr>
            <p:cNvSpPr/>
            <p:nvPr/>
          </p:nvSpPr>
          <p:spPr>
            <a:xfrm>
              <a:off x="1949764" y="1547538"/>
              <a:ext cx="1034702" cy="103470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4400" b="1" noProof="0">
                <a:solidFill>
                  <a:schemeClr val="accent5"/>
                </a:solidFill>
                <a:latin typeface="Arial Nova" panose="020B0504020202020204" pitchFamily="34" charset="0"/>
              </a:endParaRPr>
            </a:p>
          </p:txBody>
        </p:sp>
      </p:grpSp>
      <p:sp>
        <p:nvSpPr>
          <p:cNvPr id="104" name="object 5">
            <a:extLst>
              <a:ext uri="{FF2B5EF4-FFF2-40B4-BE49-F238E27FC236}">
                <a16:creationId xmlns:a16="http://schemas.microsoft.com/office/drawing/2014/main" id="{E546AF67-308E-7224-B507-E77F4B72E6EC}"/>
              </a:ext>
            </a:extLst>
          </p:cNvPr>
          <p:cNvSpPr txBox="1"/>
          <p:nvPr/>
        </p:nvSpPr>
        <p:spPr>
          <a:xfrm>
            <a:off x="726400" y="2575111"/>
            <a:ext cx="3423316" cy="303354"/>
          </a:xfrm>
          <a:prstGeom prst="rect">
            <a:avLst/>
          </a:prstGeom>
          <a:noFill/>
        </p:spPr>
        <p:txBody>
          <a:bodyPr vert="horz" wrap="square" lIns="0" tIns="10860" rIns="0" bIns="0" rtlCol="0" anchor="t">
            <a:spAutoFit/>
          </a:bodyPr>
          <a:lstStyle/>
          <a:p>
            <a:pPr marR="3810" indent="9525" algn="ctr" defTabSz="781903">
              <a:spcBef>
                <a:spcPts val="86"/>
              </a:spcBef>
            </a:pPr>
            <a:r>
              <a:rPr lang="en-NZ" sz="1900" b="1" kern="0" noProof="0">
                <a:solidFill>
                  <a:schemeClr val="accent5"/>
                </a:solidFill>
                <a:latin typeface="Arial Nova" panose="020B0504020202020204" pitchFamily="34" charset="0"/>
                <a:cs typeface="Calibri"/>
              </a:rPr>
              <a:t>Investment Boost</a:t>
            </a:r>
            <a:endParaRPr lang="en-NZ" sz="1900" kern="0" noProof="0">
              <a:solidFill>
                <a:schemeClr val="accent5"/>
              </a:solidFill>
              <a:latin typeface="Arial Nova" panose="020B0504020202020204" pitchFamily="34" charset="0"/>
              <a:cs typeface="Calibri"/>
            </a:endParaRPr>
          </a:p>
        </p:txBody>
      </p:sp>
      <p:sp>
        <p:nvSpPr>
          <p:cNvPr id="106" name="object 7">
            <a:extLst>
              <a:ext uri="{FF2B5EF4-FFF2-40B4-BE49-F238E27FC236}">
                <a16:creationId xmlns:a16="http://schemas.microsoft.com/office/drawing/2014/main" id="{6E3FD98E-1052-3DAE-08CE-475A362F632D}"/>
              </a:ext>
            </a:extLst>
          </p:cNvPr>
          <p:cNvSpPr txBox="1"/>
          <p:nvPr/>
        </p:nvSpPr>
        <p:spPr>
          <a:xfrm>
            <a:off x="4531290" y="2603707"/>
            <a:ext cx="3323959" cy="303354"/>
          </a:xfrm>
          <a:prstGeom prst="rect">
            <a:avLst/>
          </a:prstGeom>
        </p:spPr>
        <p:txBody>
          <a:bodyPr vert="horz" wrap="square" lIns="0" tIns="10860" rIns="0" bIns="0" rtlCol="0" anchor="t">
            <a:spAutoFit/>
          </a:bodyPr>
          <a:lstStyle/>
          <a:p>
            <a:pPr marR="3810" indent="10795" defTabSz="781903">
              <a:spcBef>
                <a:spcPts val="86"/>
              </a:spcBef>
            </a:pPr>
            <a:r>
              <a:rPr lang="en-NZ" sz="1900" b="1" kern="0" noProof="0">
                <a:solidFill>
                  <a:srgbClr val="8B5714"/>
                </a:solidFill>
                <a:latin typeface="Arial Nova" panose="020B0504020202020204" pitchFamily="34" charset="0"/>
                <a:cs typeface="Calibri"/>
              </a:rPr>
              <a:t>Primary Sector Growth Fund</a:t>
            </a:r>
            <a:endParaRPr lang="en-NZ" sz="1900" kern="0" noProof="0">
              <a:solidFill>
                <a:srgbClr val="8B5714"/>
              </a:solidFill>
              <a:latin typeface="Arial Nova" panose="020B0504020202020204" pitchFamily="34" charset="0"/>
              <a:cs typeface="Calibri"/>
            </a:endParaRPr>
          </a:p>
        </p:txBody>
      </p:sp>
      <p:sp>
        <p:nvSpPr>
          <p:cNvPr id="108" name="object 9">
            <a:extLst>
              <a:ext uri="{FF2B5EF4-FFF2-40B4-BE49-F238E27FC236}">
                <a16:creationId xmlns:a16="http://schemas.microsoft.com/office/drawing/2014/main" id="{2C61BB1D-C1AE-05C8-4218-70FCBFC16891}"/>
              </a:ext>
            </a:extLst>
          </p:cNvPr>
          <p:cNvSpPr txBox="1"/>
          <p:nvPr/>
        </p:nvSpPr>
        <p:spPr>
          <a:xfrm>
            <a:off x="8236824" y="2630834"/>
            <a:ext cx="3611272" cy="303354"/>
          </a:xfrm>
          <a:prstGeom prst="rect">
            <a:avLst/>
          </a:prstGeom>
        </p:spPr>
        <p:txBody>
          <a:bodyPr vert="horz" wrap="square" lIns="0" tIns="10860" rIns="0" bIns="0" rtlCol="0" anchor="t">
            <a:spAutoFit/>
          </a:bodyPr>
          <a:lstStyle/>
          <a:p>
            <a:pPr marR="3810" indent="9525" defTabSz="781903">
              <a:spcBef>
                <a:spcPts val="86"/>
              </a:spcBef>
            </a:pPr>
            <a:r>
              <a:rPr lang="en-NZ" sz="1900" b="1" kern="0" noProof="0">
                <a:solidFill>
                  <a:srgbClr val="013A56"/>
                </a:solidFill>
                <a:latin typeface="Arial Nova" panose="020B0504020202020204" pitchFamily="34" charset="0"/>
                <a:cs typeface="Calibri"/>
              </a:rPr>
              <a:t>Regional Infrastructure Fund</a:t>
            </a:r>
            <a:endParaRPr lang="en-NZ" sz="1900" kern="0" noProof="0">
              <a:solidFill>
                <a:srgbClr val="013A56"/>
              </a:solidFill>
              <a:latin typeface="Arial Nova" panose="020B0504020202020204" pitchFamily="34" charset="0"/>
              <a:cs typeface="Calibri"/>
            </a:endParaRPr>
          </a:p>
        </p:txBody>
      </p:sp>
      <p:sp>
        <p:nvSpPr>
          <p:cNvPr id="153" name="object 21">
            <a:extLst>
              <a:ext uri="{FF2B5EF4-FFF2-40B4-BE49-F238E27FC236}">
                <a16:creationId xmlns:a16="http://schemas.microsoft.com/office/drawing/2014/main" id="{8ABEA8CF-6A3C-9832-A217-84EF52F90071}"/>
              </a:ext>
            </a:extLst>
          </p:cNvPr>
          <p:cNvSpPr txBox="1">
            <a:spLocks/>
          </p:cNvSpPr>
          <p:nvPr/>
        </p:nvSpPr>
        <p:spPr>
          <a:xfrm>
            <a:off x="818049" y="3348143"/>
            <a:ext cx="3331666" cy="15219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144000" tIns="144000" rIns="144000" bIns="144000" rtlCol="0" anchor="ctr">
            <a:noAutofit/>
          </a:bodyPr>
          <a:lstStyle/>
          <a:p>
            <a:pPr marL="10860" algn="ctr" defTabSz="781903">
              <a:spcBef>
                <a:spcPts val="86"/>
              </a:spcBef>
              <a:spcAft>
                <a:spcPts val="600"/>
              </a:spcAft>
            </a:pPr>
            <a:r>
              <a:rPr lang="en-NZ" sz="1600" kern="0" noProof="0">
                <a:solidFill>
                  <a:schemeClr val="accent5"/>
                </a:solidFill>
                <a:latin typeface="Arial Nova" panose="020B0504020202020204" pitchFamily="34" charset="0"/>
                <a:cs typeface="Calibri"/>
              </a:rPr>
              <a:t>Investment Boost allows you to claim 20% of the cost of new assets as an expense, then depreciation as usual on the remaining 80%</a:t>
            </a:r>
            <a:endParaRPr lang="en-NZ" sz="1600" noProof="0">
              <a:solidFill>
                <a:schemeClr val="accent5"/>
              </a:solidFill>
              <a:latin typeface="Arial Nova" panose="020B0504020202020204" pitchFamily="34" charset="0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7E033A-3A36-81AE-B5A4-FB7DC58E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71" y="572216"/>
            <a:ext cx="10515600" cy="500784"/>
          </a:xfrm>
        </p:spPr>
        <p:txBody>
          <a:bodyPr>
            <a:normAutofit/>
          </a:bodyPr>
          <a:lstStyle/>
          <a:p>
            <a:pPr algn="ctr"/>
            <a:r>
              <a:rPr lang="en-NZ" sz="2400" noProof="0"/>
              <a:t>There are a range of products that can support wood processors</a:t>
            </a:r>
          </a:p>
        </p:txBody>
      </p:sp>
      <p:sp>
        <p:nvSpPr>
          <p:cNvPr id="157" name="Slide Number Placeholder 5">
            <a:extLst>
              <a:ext uri="{FF2B5EF4-FFF2-40B4-BE49-F238E27FC236}">
                <a16:creationId xmlns:a16="http://schemas.microsoft.com/office/drawing/2014/main" id="{D0CA28EB-F7D0-7EF6-AC16-F0DE0386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accent5"/>
                </a:solidFill>
                <a:latin typeface="Arial Narrow" panose="020B0606020202030204" pitchFamily="34" charset="0"/>
              </a:defRPr>
            </a:lvl1pPr>
          </a:lstStyle>
          <a:p>
            <a:fld id="{769F9DCE-C257-430E-B692-1F29B99ADC5E}" type="slidenum">
              <a:rPr lang="en-NZ" noProof="0" smtClean="0"/>
              <a:pPr/>
              <a:t>8</a:t>
            </a:fld>
            <a:endParaRPr lang="en-NZ" noProof="0"/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E3A63F34-A1B2-9680-B1D7-0624144CAF2F}"/>
              </a:ext>
            </a:extLst>
          </p:cNvPr>
          <p:cNvSpPr txBox="1"/>
          <p:nvPr/>
        </p:nvSpPr>
        <p:spPr>
          <a:xfrm>
            <a:off x="4501212" y="3361891"/>
            <a:ext cx="3333985" cy="150147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wrap="square" lIns="144000" tIns="144000" rIns="144000" bIns="144000" rtlCol="0" anchor="ctr">
            <a:noAutofit/>
          </a:bodyPr>
          <a:lstStyle/>
          <a:p>
            <a:pPr marL="10795" algn="ctr" defTabSz="781903">
              <a:spcBef>
                <a:spcPts val="86"/>
              </a:spcBef>
              <a:spcAft>
                <a:spcPts val="600"/>
              </a:spcAft>
            </a:pPr>
            <a:r>
              <a:rPr lang="en-NZ" sz="1600" kern="0" noProof="0">
                <a:solidFill>
                  <a:srgbClr val="8B5714"/>
                </a:solidFill>
                <a:latin typeface="Arial Nova" panose="020B0504020202020204" pitchFamily="34" charset="0"/>
                <a:cs typeface="Calibri"/>
              </a:rPr>
              <a:t>The reconfigured PSGF can support investments in biomaterials and other innovative projects using forestry feedstocks</a:t>
            </a:r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51308EF3-B533-2674-1449-BF3083B87472}"/>
              </a:ext>
            </a:extLst>
          </p:cNvPr>
          <p:cNvSpPr txBox="1"/>
          <p:nvPr/>
        </p:nvSpPr>
        <p:spPr>
          <a:xfrm>
            <a:off x="8233643" y="3366583"/>
            <a:ext cx="3323960" cy="1501471"/>
          </a:xfrm>
          <a:prstGeom prst="rect">
            <a:avLst/>
          </a:prstGeom>
          <a:solidFill>
            <a:srgbClr val="D7E4E1"/>
          </a:solidFill>
        </p:spPr>
        <p:txBody>
          <a:bodyPr vert="horz" wrap="square" lIns="144000" tIns="144000" rIns="144000" bIns="144000" rtlCol="0" anchor="ctr">
            <a:noAutofit/>
          </a:bodyPr>
          <a:lstStyle/>
          <a:p>
            <a:pPr marL="10860" algn="ctr" defTabSz="781903">
              <a:spcBef>
                <a:spcPts val="86"/>
              </a:spcBef>
              <a:spcAft>
                <a:spcPts val="600"/>
              </a:spcAft>
            </a:pPr>
            <a:r>
              <a:rPr lang="en-NZ" sz="1600" kern="0" noProof="0">
                <a:solidFill>
                  <a:srgbClr val="013A56"/>
                </a:solidFill>
                <a:latin typeface="Arial Nova" panose="020B0504020202020204" pitchFamily="34" charset="0"/>
                <a:cs typeface="Calibri"/>
              </a:rPr>
              <a:t>The RIF is looking to support investments in energy security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9C0BA1-54AD-9235-2764-8B4B90296244}"/>
              </a:ext>
            </a:extLst>
          </p:cNvPr>
          <p:cNvGrpSpPr/>
          <p:nvPr/>
        </p:nvGrpSpPr>
        <p:grpSpPr>
          <a:xfrm>
            <a:off x="4496979" y="1341894"/>
            <a:ext cx="3323959" cy="1034702"/>
            <a:chOff x="4433482" y="1498986"/>
            <a:chExt cx="3323959" cy="103470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A50C4E7-0B0D-18C6-F201-EABF4FABCAA0}"/>
                </a:ext>
              </a:extLst>
            </p:cNvPr>
            <p:cNvSpPr/>
            <p:nvPr/>
          </p:nvSpPr>
          <p:spPr>
            <a:xfrm>
              <a:off x="4433482" y="1890337"/>
              <a:ext cx="3323959" cy="252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600" noProof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80689B-B804-ECF0-5295-4B40651E8C09}"/>
                </a:ext>
              </a:extLst>
            </p:cNvPr>
            <p:cNvSpPr/>
            <p:nvPr/>
          </p:nvSpPr>
          <p:spPr>
            <a:xfrm>
              <a:off x="5531308" y="1498986"/>
              <a:ext cx="1034702" cy="1034702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4400" b="1" noProof="0">
                <a:solidFill>
                  <a:srgbClr val="8B5714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AE858-0190-DE33-DCA6-35D4FAB8B39D}"/>
              </a:ext>
            </a:extLst>
          </p:cNvPr>
          <p:cNvGrpSpPr/>
          <p:nvPr/>
        </p:nvGrpSpPr>
        <p:grpSpPr>
          <a:xfrm>
            <a:off x="8233645" y="1367606"/>
            <a:ext cx="3323959" cy="1034702"/>
            <a:chOff x="8116483" y="1520006"/>
            <a:chExt cx="3323959" cy="103470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5B7D09-2D43-C70B-8007-2EEAC91FA764}"/>
                </a:ext>
              </a:extLst>
            </p:cNvPr>
            <p:cNvSpPr/>
            <p:nvPr/>
          </p:nvSpPr>
          <p:spPr>
            <a:xfrm>
              <a:off x="8116483" y="1890337"/>
              <a:ext cx="3323959" cy="252000"/>
            </a:xfrm>
            <a:prstGeom prst="rect">
              <a:avLst/>
            </a:prstGeom>
            <a:solidFill>
              <a:srgbClr val="D7E4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600" noProof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FB1CDF-9CF3-9245-A71E-D190BD59B8DA}"/>
                </a:ext>
              </a:extLst>
            </p:cNvPr>
            <p:cNvSpPr/>
            <p:nvPr/>
          </p:nvSpPr>
          <p:spPr>
            <a:xfrm>
              <a:off x="9261110" y="1520006"/>
              <a:ext cx="1034702" cy="1034702"/>
            </a:xfrm>
            <a:prstGeom prst="ellipse">
              <a:avLst/>
            </a:prstGeom>
            <a:solidFill>
              <a:srgbClr val="D7E4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4400" b="1" noProof="0">
                <a:solidFill>
                  <a:srgbClr val="013A56"/>
                </a:solidFill>
                <a:latin typeface="Arial Nova" panose="020B05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7EA535-C20B-88F7-7D22-493F0EB2AE1F}"/>
              </a:ext>
            </a:extLst>
          </p:cNvPr>
          <p:cNvCxnSpPr>
            <a:cxnSpLocks/>
          </p:cNvCxnSpPr>
          <p:nvPr/>
        </p:nvCxnSpPr>
        <p:spPr>
          <a:xfrm>
            <a:off x="3973854" y="6550018"/>
            <a:ext cx="746215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ins outline">
            <a:extLst>
              <a:ext uri="{FF2B5EF4-FFF2-40B4-BE49-F238E27FC236}">
                <a16:creationId xmlns:a16="http://schemas.microsoft.com/office/drawing/2014/main" id="{B94C87AD-60C1-213A-C913-1DAF4CD4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0643" y="1436848"/>
            <a:ext cx="914400" cy="914400"/>
          </a:xfrm>
          <a:prstGeom prst="rect">
            <a:avLst/>
          </a:prstGeom>
        </p:spPr>
      </p:pic>
      <p:pic>
        <p:nvPicPr>
          <p:cNvPr id="13" name="Graphic 12" descr="Agriculture outline">
            <a:extLst>
              <a:ext uri="{FF2B5EF4-FFF2-40B4-BE49-F238E27FC236}">
                <a16:creationId xmlns:a16="http://schemas.microsoft.com/office/drawing/2014/main" id="{AFC411D0-1209-E215-C757-7D777E3A6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3208" y="1381025"/>
            <a:ext cx="914400" cy="914400"/>
          </a:xfrm>
          <a:prstGeom prst="rect">
            <a:avLst/>
          </a:prstGeom>
        </p:spPr>
      </p:pic>
      <p:pic>
        <p:nvPicPr>
          <p:cNvPr id="15" name="Graphic 14" descr="Electric Tower outline">
            <a:extLst>
              <a:ext uri="{FF2B5EF4-FFF2-40B4-BE49-F238E27FC236}">
                <a16:creationId xmlns:a16="http://schemas.microsoft.com/office/drawing/2014/main" id="{AF267748-2D6D-0620-C80F-7EF1F43E8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8423" y="14067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5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CAA143-0DC1-E8D2-5EC9-98737DB914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77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072292E-FFDF-553A-861E-7598F89D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93D7BA9-2DC0-4E75-B4DD-1BBB2F1213B6}" type="slidenum">
              <a:rPr lang="en-NZ" noProof="0" smtClean="0"/>
              <a:pPr>
                <a:spcAft>
                  <a:spcPts val="600"/>
                </a:spcAft>
              </a:pPr>
              <a:t>9</a:t>
            </a:fld>
            <a:endParaRPr lang="en-NZ" noProof="0"/>
          </a:p>
        </p:txBody>
      </p:sp>
    </p:spTree>
    <p:extLst>
      <p:ext uri="{BB962C8B-B14F-4D97-AF65-F5344CB8AC3E}">
        <p14:creationId xmlns:p14="http://schemas.microsoft.com/office/powerpoint/2010/main" val="859121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ngapū Māori">
      <a:dk1>
        <a:srgbClr val="E18F57"/>
      </a:dk1>
      <a:lt1>
        <a:srgbClr val="FFFFFF"/>
      </a:lt1>
      <a:dk2>
        <a:srgbClr val="231F20"/>
      </a:dk2>
      <a:lt2>
        <a:srgbClr val="FFFFFF"/>
      </a:lt2>
      <a:accent1>
        <a:srgbClr val="E18F57"/>
      </a:accent1>
      <a:accent2>
        <a:srgbClr val="D0DFB1"/>
      </a:accent2>
      <a:accent3>
        <a:srgbClr val="C9B29E"/>
      </a:accent3>
      <a:accent4>
        <a:srgbClr val="79B7A2"/>
      </a:accent4>
      <a:accent5>
        <a:srgbClr val="185741"/>
      </a:accent5>
      <a:accent6>
        <a:srgbClr val="FFFFFF"/>
      </a:accent6>
      <a:hlink>
        <a:srgbClr val="E18F57"/>
      </a:hlink>
      <a:folHlink>
        <a:srgbClr val="4B8276"/>
      </a:folHlink>
    </a:clrScheme>
    <a:fontScheme name="The best combination">
      <a:majorFont>
        <a:latin typeface="Arial Narrow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on" ma:contentTypeID="0x0101002BC7ED877303004AA81229135E6CC8C406009035329C2AA72E4C93F42915563EEB08" ma:contentTypeVersion="28" ma:contentTypeDescription="Create a new PowerPoint Presentation" ma:contentTypeScope="" ma:versionID="1ac031b40cc2fb9c3667c78aa752d383">
  <xsd:schema xmlns:xsd="http://www.w3.org/2001/XMLSchema" xmlns:xs="http://www.w3.org/2001/XMLSchema" xmlns:p="http://schemas.microsoft.com/office/2006/metadata/properties" xmlns:ns2="7630461c-d2e6-40c1-9ea6-9b155d715316" targetNamespace="http://schemas.microsoft.com/office/2006/metadata/properties" ma:root="true" ma:fieldsID="2c91266142cffa8798c4af0e08348a61" ns2:_="">
    <xsd:import namespace="7630461c-d2e6-40c1-9ea6-9b155d715316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C3TopicNote" minOccurs="0"/>
                <xsd:element ref="ns2:TaxKeywordTaxHTField" minOccurs="0"/>
                <xsd:element ref="ns2:TaxCatchAllLabel" minOccurs="0"/>
                <xsd:element ref="ns2:k524c6e382f54d84a47fb2693458fdc0" minOccurs="0"/>
                <xsd:element ref="ns2:_dlc_DocId" minOccurs="0"/>
                <xsd:element ref="ns2:_dlc_DocIdUrl" minOccurs="0"/>
                <xsd:element ref="ns2:_dlc_DocIdPersistId" minOccurs="0"/>
                <xsd:element ref="ns2:PiritahiLegacyUniqueId" minOccurs="0"/>
                <xsd:element ref="ns2:PiritahiLegacyFileLeafRef" minOccurs="0"/>
                <xsd:element ref="ns2:PiritahiLegacyDocId" minOccurs="0"/>
                <xsd:element ref="ns2:PiritahiLegacyFileDirRef" minOccurs="0"/>
                <xsd:element ref="ns2:PiritahiLegacyItemId" minOccurs="0"/>
                <xsd:element ref="ns2:PiritahiLegacyFileRef" minOccurs="0"/>
                <xsd:element ref="ns2:PiritahiLegacyCreatedBy" minOccurs="0"/>
                <xsd:element ref="ns2:PiritahiLegacyModifi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0461c-d2e6-40c1-9ea6-9b155d71531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29d07d0-2213-4985-b9fb-1571e2f00369}" ma:internalName="TaxCatchAll" ma:readOnly="false" ma:showField="CatchAllData" ma:web="7630461c-d2e6-40c1-9ea6-9b155d7153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3TopicNote" ma:index="12" nillable="true" ma:taxonomy="true" ma:internalName="C3TopicNote" ma:taxonomyFieldName="C3Topic" ma:displayName="Topic" ma:readOnly="false" ma:fieldId="{6a3fe89f-a6dd-4490-a9c1-3ef38d67b8c7}" ma:sspId="7416c066-1a76-438e-9ee7-a0550790a223" ma:termSetId="caea11ae-e762-4d12-9b8c-b4766b1122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3" nillable="true" ma:taxonomy="true" ma:internalName="TaxKeywordTaxHTField" ma:taxonomyFieldName="TaxKeyword" ma:displayName="Enterprise Keywords" ma:readOnly="false" ma:fieldId="{23f27201-bee3-471e-b2e7-b64fd8b7ca38}" ma:taxonomyMulti="true" ma:sspId="7416c066-1a76-438e-9ee7-a0550790a22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14" nillable="true" ma:displayName="Taxonomy Catch All Column1" ma:hidden="true" ma:list="{329d07d0-2213-4985-b9fb-1571e2f00369}" ma:internalName="TaxCatchAllLabel" ma:readOnly="true" ma:showField="CatchAllDataLabel" ma:web="7630461c-d2e6-40c1-9ea6-9b155d7153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524c6e382f54d84a47fb2693458fdc0" ma:index="15" nillable="true" ma:taxonomy="true" ma:internalName="k524c6e382f54d84a47fb2693458fdc0" ma:taxonomyFieldName="MPISecurityClassification" ma:displayName="Security Classification" ma:readOnly="false" ma:default="-1;#None|cf402fa0-b6a8-49a7-a22e-a95b6152c608" ma:fieldId="{4524c6e3-82f5-4d84-a47f-b2693458fdc0}" ma:sspId="7416c066-1a76-438e-9ee7-a0550790a223" ma:termSetId="0585e480-f249-45e9-9d9a-827200d7ed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iritahiLegacyUniqueId" ma:index="19" nillable="true" ma:displayName="Piritahi UniqueId" ma:hidden="true" ma:internalName="PiritahiLegacyUniqueId" ma:readOnly="false">
      <xsd:simpleType>
        <xsd:restriction base="dms:Text"/>
      </xsd:simpleType>
    </xsd:element>
    <xsd:element name="PiritahiLegacyFileLeafRef" ma:index="20" nillable="true" ma:displayName="Piritahi FileLeafRef" ma:hidden="true" ma:internalName="PiritahiLegacyFileLeafRef" ma:readOnly="false">
      <xsd:simpleType>
        <xsd:restriction base="dms:Text"/>
      </xsd:simpleType>
    </xsd:element>
    <xsd:element name="PiritahiLegacyDocId" ma:index="21" nillable="true" ma:displayName="Piritahi DocId" ma:hidden="true" ma:internalName="PiritahiLegacyDocId" ma:readOnly="false">
      <xsd:simpleType>
        <xsd:restriction base="dms:Text"/>
      </xsd:simpleType>
    </xsd:element>
    <xsd:element name="PiritahiLegacyFileDirRef" ma:index="22" nillable="true" ma:displayName="Piritahi FileDirRef" ma:hidden="true" ma:internalName="PiritahiLegacyFileDirRef" ma:readOnly="false">
      <xsd:simpleType>
        <xsd:restriction base="dms:Text"/>
      </xsd:simpleType>
    </xsd:element>
    <xsd:element name="PiritahiLegacyItemId" ma:index="23" nillable="true" ma:displayName="Piritahi ItemId" ma:hidden="true" ma:internalName="PiritahiLegacyItemId" ma:readOnly="false">
      <xsd:simpleType>
        <xsd:restriction base="dms:Number"/>
      </xsd:simpleType>
    </xsd:element>
    <xsd:element name="PiritahiLegacyFileRef" ma:index="24" nillable="true" ma:displayName="Piritahi FileRef" ma:hidden="true" ma:internalName="PiritahiLegacyFileRef" ma:readOnly="false">
      <xsd:simpleType>
        <xsd:restriction base="dms:Text"/>
      </xsd:simpleType>
    </xsd:element>
    <xsd:element name="PiritahiLegacyCreatedBy" ma:index="25" nillable="true" ma:displayName="Piritahi Created By" ma:hidden="true" ma:internalName="PiritahiLegacyCreatedBy" ma:readOnly="false">
      <xsd:simpleType>
        <xsd:restriction base="dms:Text"/>
      </xsd:simpleType>
    </xsd:element>
    <xsd:element name="PiritahiLegacyModifiedBy" ma:index="26" nillable="true" ma:displayName="Piritahi Modified By" ma:hidden="true" ma:internalName="PiritahiLegacyModifiedBy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TopicNote xmlns="7630461c-d2e6-40c1-9ea6-9b155d715316">
      <Terms xmlns="http://schemas.microsoft.com/office/infopath/2007/PartnerControls"/>
    </C3TopicNote>
    <TaxCatchAll xmlns="7630461c-d2e6-40c1-9ea6-9b155d715316">
      <Value>1</Value>
    </TaxCatchAll>
    <TaxKeywordTaxHTField xmlns="7630461c-d2e6-40c1-9ea6-9b155d715316">
      <Terms xmlns="http://schemas.microsoft.com/office/infopath/2007/PartnerControls"/>
    </TaxKeywordTaxHTField>
    <k524c6e382f54d84a47fb2693458fdc0 xmlns="7630461c-d2e6-40c1-9ea6-9b155d71531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None</TermName>
          <TermId xmlns="http://schemas.microsoft.com/office/infopath/2007/PartnerControls">cf402fa0-b6a8-49a7-a22e-a95b6152c608</TermId>
        </TermInfo>
      </Terms>
    </k524c6e382f54d84a47fb2693458fdc0>
    <PiritahiLegacyFileLeafRef xmlns="7630461c-d2e6-40c1-9ea6-9b155d715316">NZTIF Presentation.pptx</PiritahiLegacyFileLeafRef>
    <PiritahiLegacyUniqueId xmlns="7630461c-d2e6-40c1-9ea6-9b155d715316">9f94f974-5456-4f01-9ae8-7e576144f483</PiritahiLegacyUniqueId>
    <PiritahiLegacyItemId xmlns="7630461c-d2e6-40c1-9ea6-9b155d715316">98</PiritahiLegacyItemId>
    <PiritahiLegacyDocId xmlns="7630461c-d2e6-40c1-9ea6-9b155d715316" xsi:nil="true"/>
    <PiritahiLegacyCreatedBy xmlns="7630461c-d2e6-40c1-9ea6-9b155d715316">Maria Aickin</PiritahiLegacyCreatedBy>
    <PiritahiLegacyFileDirRef xmlns="7630461c-d2e6-40c1-9ea6-9b155d715316" xsi:nil="true"/>
    <PiritahiLegacyFileRef xmlns="7630461c-d2e6-40c1-9ea6-9b155d715316">/sites/WWA_SI_WORK/ProductsandMarkets/NZTIF Presentation.pptx</PiritahiLegacyFileRef>
    <PiritahiLegacyModifiedBy xmlns="7630461c-d2e6-40c1-9ea6-9b155d715316">Elizabeth Yarnall (Liz)</PiritahiLegacyModifiedBy>
    <_dlc_DocId xmlns="7630461c-d2e6-40c1-9ea6-9b155d715316">MPIDOCID-1973576740-156</_dlc_DocId>
    <_dlc_DocIdUrl xmlns="7630461c-d2e6-40c1-9ea6-9b155d715316">
      <Url>https://mpinz.sharepoint.com/sites/WWA_SI_WORK/_layouts/15/DocIdRedir.aspx?ID=MPIDOCID-1973576740-156</Url>
      <Description>MPIDOCID-1973576740-156</Description>
    </_dlc_DocIdUrl>
  </documentManagement>
</p:propertie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30E20264-045E-47E4-93FC-6E64F724E0D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825146C-1CAA-490C-81A3-8FE748E40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0461c-d2e6-40c1-9ea6-9b155d7153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DBF5-7BC1-4E59-BF5D-06BE7DDFF4D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630461c-d2e6-40c1-9ea6-9b155d71531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1188BD2-20E8-44F7-943F-D7B785F61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171</Words>
  <Application>Microsoft Office PowerPoint</Application>
  <PresentationFormat>Widescreen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Arial Nova</vt:lpstr>
      <vt:lpstr>Arial Nova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a range of products that can support wood processors</vt:lpstr>
      <vt:lpstr>PowerPoint Presentation</vt:lpstr>
      <vt:lpstr>PowerPoint Presentation</vt:lpstr>
    </vt:vector>
  </TitlesOfParts>
  <Company>Ministry for Primary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Paterson</dc:creator>
  <cp:keywords/>
  <cp:lastModifiedBy>positiveeventsplus@xtra.co.nz</cp:lastModifiedBy>
  <cp:revision>4</cp:revision>
  <cp:lastPrinted>2025-10-06T01:25:50Z</cp:lastPrinted>
  <dcterms:created xsi:type="dcterms:W3CDTF">2024-10-22T23:34:30Z</dcterms:created>
  <dcterms:modified xsi:type="dcterms:W3CDTF">2025-10-07T06:42:41Z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0x0101002BC7ED877303004AA81229135E6CC8C406009035329C2AA72E4C93F42915563EEB08</vt:lpwstr>
  </property>
  <property fmtid="{D5CDD505-2E9C-101B-9397-08002B2CF9AE}" pid="3" name="RecordPoint_WorkflowType">
    <vt:lpwstr>ActiveSubmitStub</vt:lpwstr>
  </property>
  <property fmtid="{D5CDD505-2E9C-101B-9397-08002B2CF9AE}" pid="4" name="RecordPoint_ActiveItemSiteId">
    <vt:lpwstr>{79c5c1ec-b9eb-4e45-b7a4-007da61a5840}</vt:lpwstr>
  </property>
  <property fmtid="{D5CDD505-2E9C-101B-9397-08002B2CF9AE}" pid="5" name="RecordPoint_ActiveItemListId">
    <vt:lpwstr>{b95f1a0c-cfad-4913-b4d2-a5b022329c2d}</vt:lpwstr>
  </property>
  <property fmtid="{D5CDD505-2E9C-101B-9397-08002B2CF9AE}" pid="6" name="RecordPoint_ActiveItemUniqueId">
    <vt:lpwstr>{4222e8fe-6e00-4ffb-967d-29cfee264645}</vt:lpwstr>
  </property>
  <property fmtid="{D5CDD505-2E9C-101B-9397-08002B2CF9AE}" pid="7" name="RecordPoint_ActiveItemWebId">
    <vt:lpwstr>{aa032fa7-c2a2-4bdc-a608-25cae6c6e3c1}</vt:lpwstr>
  </property>
  <property fmtid="{D5CDD505-2E9C-101B-9397-08002B2CF9AE}" pid="8" name="TaxKeyword">
    <vt:lpwstr/>
  </property>
  <property fmtid="{D5CDD505-2E9C-101B-9397-08002B2CF9AE}" pid="9" name="MPISecurityClassification">
    <vt:lpwstr>1;#None|cf402fa0-b6a8-49a7-a22e-a95b6152c608</vt:lpwstr>
  </property>
  <property fmtid="{D5CDD505-2E9C-101B-9397-08002B2CF9AE}" pid="10" name="C3Topic">
    <vt:lpwstr/>
  </property>
  <property fmtid="{D5CDD505-2E9C-101B-9397-08002B2CF9AE}" pid="11" name="EmReceivedByName">
    <vt:lpwstr/>
  </property>
  <property fmtid="{D5CDD505-2E9C-101B-9397-08002B2CF9AE}" pid="12" name="EmImportance">
    <vt:lpwstr/>
  </property>
  <property fmtid="{D5CDD505-2E9C-101B-9397-08002B2CF9AE}" pid="13" name="C3LegacyModifiedBy">
    <vt:lpwstr/>
  </property>
  <property fmtid="{D5CDD505-2E9C-101B-9397-08002B2CF9AE}" pid="14" name="EmSubject">
    <vt:lpwstr/>
  </property>
  <property fmtid="{D5CDD505-2E9C-101B-9397-08002B2CF9AE}" pid="15" name="EmSensitivity">
    <vt:lpwstr/>
  </property>
  <property fmtid="{D5CDD505-2E9C-101B-9397-08002B2CF9AE}" pid="16" name="C3LegacyComments">
    <vt:lpwstr/>
  </property>
  <property fmtid="{D5CDD505-2E9C-101B-9397-08002B2CF9AE}" pid="17" name="EmToAddress">
    <vt:lpwstr/>
  </property>
  <property fmtid="{D5CDD505-2E9C-101B-9397-08002B2CF9AE}" pid="18" name="C3MigrationBatch">
    <vt:lpwstr/>
  </property>
  <property fmtid="{D5CDD505-2E9C-101B-9397-08002B2CF9AE}" pid="19" name="EmCategory">
    <vt:lpwstr/>
  </property>
  <property fmtid="{D5CDD505-2E9C-101B-9397-08002B2CF9AE}" pid="20" name="EmConversationIndex">
    <vt:lpwstr/>
  </property>
  <property fmtid="{D5CDD505-2E9C-101B-9397-08002B2CF9AE}" pid="21" name="EmBody">
    <vt:lpwstr/>
  </property>
  <property fmtid="{D5CDD505-2E9C-101B-9397-08002B2CF9AE}" pid="22" name="EmHasAttachments">
    <vt:lpwstr/>
  </property>
  <property fmtid="{D5CDD505-2E9C-101B-9397-08002B2CF9AE}" pid="23" name="EmDateSent">
    <vt:lpwstr/>
  </property>
  <property fmtid="{D5CDD505-2E9C-101B-9397-08002B2CF9AE}" pid="24" name="EmCC">
    <vt:lpwstr/>
  </property>
  <property fmtid="{D5CDD505-2E9C-101B-9397-08002B2CF9AE}" pid="25" name="EmBCCSMTPAddress">
    <vt:lpwstr/>
  </property>
  <property fmtid="{D5CDD505-2E9C-101B-9397-08002B2CF9AE}" pid="26" name="EmFromName">
    <vt:lpwstr/>
  </property>
  <property fmtid="{D5CDD505-2E9C-101B-9397-08002B2CF9AE}" pid="27" name="EmType">
    <vt:lpwstr/>
  </property>
  <property fmtid="{D5CDD505-2E9C-101B-9397-08002B2CF9AE}" pid="28" name="C3LegacyCreatedDate">
    <vt:lpwstr/>
  </property>
  <property fmtid="{D5CDD505-2E9C-101B-9397-08002B2CF9AE}" pid="29" name="EmTo">
    <vt:lpwstr/>
  </property>
  <property fmtid="{D5CDD505-2E9C-101B-9397-08002B2CF9AE}" pid="30" name="EmToSMTPAddress">
    <vt:lpwstr/>
  </property>
  <property fmtid="{D5CDD505-2E9C-101B-9397-08002B2CF9AE}" pid="31" name="_ExtendedDescription">
    <vt:lpwstr/>
  </property>
  <property fmtid="{D5CDD505-2E9C-101B-9397-08002B2CF9AE}" pid="32" name="C3LegacyTags">
    <vt:lpwstr/>
  </property>
  <property fmtid="{D5CDD505-2E9C-101B-9397-08002B2CF9AE}" pid="33" name="URL">
    <vt:lpwstr/>
  </property>
  <property fmtid="{D5CDD505-2E9C-101B-9397-08002B2CF9AE}" pid="34" name="EmDateReceived">
    <vt:lpwstr/>
  </property>
  <property fmtid="{D5CDD505-2E9C-101B-9397-08002B2CF9AE}" pid="35" name="EmCon">
    <vt:lpwstr/>
  </property>
  <property fmtid="{D5CDD505-2E9C-101B-9397-08002B2CF9AE}" pid="36" name="C3LegacyModifiedDate">
    <vt:lpwstr/>
  </property>
  <property fmtid="{D5CDD505-2E9C-101B-9397-08002B2CF9AE}" pid="37" name="EmCompanies">
    <vt:lpwstr/>
  </property>
  <property fmtid="{D5CDD505-2E9C-101B-9397-08002B2CF9AE}" pid="38" name="EmFromSMTPAddress">
    <vt:lpwstr/>
  </property>
  <property fmtid="{D5CDD505-2E9C-101B-9397-08002B2CF9AE}" pid="39" name="EmAttachCount">
    <vt:lpwstr/>
  </property>
  <property fmtid="{D5CDD505-2E9C-101B-9397-08002B2CF9AE}" pid="40" name="C3LegacyDocumentId">
    <vt:lpwstr/>
  </property>
  <property fmtid="{D5CDD505-2E9C-101B-9397-08002B2CF9AE}" pid="41" name="C3LegacyVersionNumber">
    <vt:lpwstr/>
  </property>
  <property fmtid="{D5CDD505-2E9C-101B-9397-08002B2CF9AE}" pid="42" name="C3LegacyCreatedBy">
    <vt:lpwstr/>
  </property>
  <property fmtid="{D5CDD505-2E9C-101B-9397-08002B2CF9AE}" pid="43" name="EmReceivedOnBehalfOfName">
    <vt:lpwstr/>
  </property>
  <property fmtid="{D5CDD505-2E9C-101B-9397-08002B2CF9AE}" pid="44" name="EmReplyRecipients">
    <vt:lpwstr/>
  </property>
  <property fmtid="{D5CDD505-2E9C-101B-9397-08002B2CF9AE}" pid="45" name="EmRetentionPolicyName">
    <vt:lpwstr/>
  </property>
  <property fmtid="{D5CDD505-2E9C-101B-9397-08002B2CF9AE}" pid="46" name="EmReplyRecipientNames">
    <vt:lpwstr/>
  </property>
  <property fmtid="{D5CDD505-2E9C-101B-9397-08002B2CF9AE}" pid="47" name="_dlc_DocIdItemGuid">
    <vt:lpwstr>44096442-3463-483a-8910-839a786068d0</vt:lpwstr>
  </property>
  <property fmtid="{D5CDD505-2E9C-101B-9397-08002B2CF9AE}" pid="48" name="EmFrom">
    <vt:lpwstr/>
  </property>
  <property fmtid="{D5CDD505-2E9C-101B-9397-08002B2CF9AE}" pid="49" name="EmAttachmentNames">
    <vt:lpwstr/>
  </property>
  <property fmtid="{D5CDD505-2E9C-101B-9397-08002B2CF9AE}" pid="50" name="EmSentOnBehalfOfName">
    <vt:lpwstr/>
  </property>
  <property fmtid="{D5CDD505-2E9C-101B-9397-08002B2CF9AE}" pid="51" name="EmCCSMTPAddress">
    <vt:lpwstr/>
  </property>
  <property fmtid="{D5CDD505-2E9C-101B-9397-08002B2CF9AE}" pid="52" name="EmConversationID">
    <vt:lpwstr/>
  </property>
  <property fmtid="{D5CDD505-2E9C-101B-9397-08002B2CF9AE}" pid="53" name="EmDate">
    <vt:lpwstr/>
  </property>
  <property fmtid="{D5CDD505-2E9C-101B-9397-08002B2CF9AE}" pid="54" name="EmBCC">
    <vt:lpwstr/>
  </property>
  <property fmtid="{D5CDD505-2E9C-101B-9397-08002B2CF9AE}" pid="55" name="EmID">
    <vt:lpwstr/>
  </property>
  <property fmtid="{D5CDD505-2E9C-101B-9397-08002B2CF9AE}" pid="56" name="MSIP_Label_d1fa4029-dbee-435c-b7d0-995531a048b2_Enabled">
    <vt:lpwstr>true</vt:lpwstr>
  </property>
  <property fmtid="{D5CDD505-2E9C-101B-9397-08002B2CF9AE}" pid="57" name="MSIP_Label_d1fa4029-dbee-435c-b7d0-995531a048b2_SetDate">
    <vt:lpwstr>2025-09-17T03:57:15Z</vt:lpwstr>
  </property>
  <property fmtid="{D5CDD505-2E9C-101B-9397-08002B2CF9AE}" pid="58" name="MSIP_Label_d1fa4029-dbee-435c-b7d0-995531a048b2_Method">
    <vt:lpwstr>Privileged</vt:lpwstr>
  </property>
  <property fmtid="{D5CDD505-2E9C-101B-9397-08002B2CF9AE}" pid="59" name="MSIP_Label_d1fa4029-dbee-435c-b7d0-995531a048b2_Name">
    <vt:lpwstr>UNCLASSIFIED</vt:lpwstr>
  </property>
  <property fmtid="{D5CDD505-2E9C-101B-9397-08002B2CF9AE}" pid="60" name="MSIP_Label_d1fa4029-dbee-435c-b7d0-995531a048b2_SiteId">
    <vt:lpwstr>c30d47c4-6369-4cf2-9dd6-79a0e0aa416d</vt:lpwstr>
  </property>
  <property fmtid="{D5CDD505-2E9C-101B-9397-08002B2CF9AE}" pid="61" name="MSIP_Label_d1fa4029-dbee-435c-b7d0-995531a048b2_ActionId">
    <vt:lpwstr>b1f5e287-0278-47bd-8b30-bd871bfa804b</vt:lpwstr>
  </property>
  <property fmtid="{D5CDD505-2E9C-101B-9397-08002B2CF9AE}" pid="62" name="MSIP_Label_d1fa4029-dbee-435c-b7d0-995531a048b2_ContentBits">
    <vt:lpwstr>3</vt:lpwstr>
  </property>
  <property fmtid="{D5CDD505-2E9C-101B-9397-08002B2CF9AE}" pid="63" name="MSIP_Label_d1fa4029-dbee-435c-b7d0-995531a048b2_Tag">
    <vt:lpwstr>10, 0, 1, 1</vt:lpwstr>
  </property>
  <property fmtid="{D5CDD505-2E9C-101B-9397-08002B2CF9AE}" pid="64" name="ClassificationContentMarkingFooterLocations">
    <vt:lpwstr>Office Theme:10</vt:lpwstr>
  </property>
  <property fmtid="{D5CDD505-2E9C-101B-9397-08002B2CF9AE}" pid="65" name="ClassificationContentMarkingFooterText">
    <vt:lpwstr>UNCLASSIFIED</vt:lpwstr>
  </property>
  <property fmtid="{D5CDD505-2E9C-101B-9397-08002B2CF9AE}" pid="66" name="ClassificationContentMarkingHeaderLocations">
    <vt:lpwstr>Office Theme:9</vt:lpwstr>
  </property>
  <property fmtid="{D5CDD505-2E9C-101B-9397-08002B2CF9AE}" pid="67" name="ClassificationContentMarkingHeaderText">
    <vt:lpwstr>UNCLASSIFIED</vt:lpwstr>
  </property>
</Properties>
</file>