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0" y="1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2400">
        <a:latin typeface="+mj-lt"/>
        <a:ea typeface="+mj-ea"/>
        <a:cs typeface="+mj-cs"/>
        <a:sym typeface="Calibri"/>
      </a:defRPr>
    </a:lvl1pPr>
    <a:lvl2pPr indent="228600" latinLnBrk="0">
      <a:defRPr sz="2400">
        <a:latin typeface="+mj-lt"/>
        <a:ea typeface="+mj-ea"/>
        <a:cs typeface="+mj-cs"/>
        <a:sym typeface="Calibri"/>
      </a:defRPr>
    </a:lvl2pPr>
    <a:lvl3pPr indent="457200" latinLnBrk="0">
      <a:defRPr sz="2400">
        <a:latin typeface="+mj-lt"/>
        <a:ea typeface="+mj-ea"/>
        <a:cs typeface="+mj-cs"/>
        <a:sym typeface="Calibri"/>
      </a:defRPr>
    </a:lvl3pPr>
    <a:lvl4pPr indent="685800" latinLnBrk="0">
      <a:defRPr sz="2400">
        <a:latin typeface="+mj-lt"/>
        <a:ea typeface="+mj-ea"/>
        <a:cs typeface="+mj-cs"/>
        <a:sym typeface="Calibri"/>
      </a:defRPr>
    </a:lvl4pPr>
    <a:lvl5pPr indent="914400" latinLnBrk="0">
      <a:defRPr sz="2400">
        <a:latin typeface="+mj-lt"/>
        <a:ea typeface="+mj-ea"/>
        <a:cs typeface="+mj-cs"/>
        <a:sym typeface="Calibri"/>
      </a:defRPr>
    </a:lvl5pPr>
    <a:lvl6pPr indent="1143000" latinLnBrk="0">
      <a:defRPr sz="2400">
        <a:latin typeface="+mj-lt"/>
        <a:ea typeface="+mj-ea"/>
        <a:cs typeface="+mj-cs"/>
        <a:sym typeface="Calibri"/>
      </a:defRPr>
    </a:lvl6pPr>
    <a:lvl7pPr indent="1371600" latinLnBrk="0">
      <a:defRPr sz="2400">
        <a:latin typeface="+mj-lt"/>
        <a:ea typeface="+mj-ea"/>
        <a:cs typeface="+mj-cs"/>
        <a:sym typeface="Calibri"/>
      </a:defRPr>
    </a:lvl7pPr>
    <a:lvl8pPr indent="1600200" latinLnBrk="0">
      <a:defRPr sz="2400">
        <a:latin typeface="+mj-lt"/>
        <a:ea typeface="+mj-ea"/>
        <a:cs typeface="+mj-cs"/>
        <a:sym typeface="Calibri"/>
      </a:defRPr>
    </a:lvl8pPr>
    <a:lvl9pPr indent="1828800" latinLnBrk="0">
      <a:defRPr sz="2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4419600" y="4260850"/>
            <a:ext cx="15544800" cy="294005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791200" y="7772400"/>
            <a:ext cx="12801600" cy="35052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4492625" y="8813800"/>
            <a:ext cx="15544801" cy="2724150"/>
          </a:xfrm>
          <a:prstGeom prst="rect">
            <a:avLst/>
          </a:prstGeo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492625" y="5813426"/>
            <a:ext cx="15544801" cy="300037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1pPr>
            <a:lvl2pPr marL="0" indent="45720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2pPr>
            <a:lvl3pPr marL="0" indent="91440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3pPr>
            <a:lvl4pPr marL="0" indent="137160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4pPr>
            <a:lvl5pPr marL="0" indent="182880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962400" y="3200400"/>
            <a:ext cx="8077200" cy="9051926"/>
          </a:xfrm>
          <a:prstGeom prst="rect">
            <a:avLst/>
          </a:prstGeom>
        </p:spPr>
        <p:txBody>
          <a:bodyPr/>
          <a:lstStyle>
            <a:lvl1pPr>
              <a:spcBef>
                <a:spcPts val="1300"/>
              </a:spcBef>
              <a:defRPr sz="5600"/>
            </a:lvl1pPr>
            <a:lvl2pPr marL="1123950" indent="-666750">
              <a:spcBef>
                <a:spcPts val="1300"/>
              </a:spcBef>
              <a:defRPr sz="5600"/>
            </a:lvl2pPr>
            <a:lvl3pPr marL="1554479" indent="-640079">
              <a:spcBef>
                <a:spcPts val="1300"/>
              </a:spcBef>
              <a:defRPr sz="5600"/>
            </a:lvl3pPr>
            <a:lvl4pPr marL="2082800" indent="-711200">
              <a:spcBef>
                <a:spcPts val="1300"/>
              </a:spcBef>
              <a:defRPr sz="5600"/>
            </a:lvl4pPr>
            <a:lvl5pPr marL="2540000" indent="-711200">
              <a:spcBef>
                <a:spcPts val="1300"/>
              </a:spcBef>
              <a:defRPr sz="5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962400" y="3070225"/>
            <a:ext cx="8080376" cy="12795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100"/>
              </a:spcBef>
              <a:buSzTx/>
              <a:buFontTx/>
              <a:buNone/>
              <a:defRPr sz="4800" b="1"/>
            </a:lvl1pPr>
            <a:lvl2pPr marL="0" indent="457200">
              <a:spcBef>
                <a:spcPts val="1100"/>
              </a:spcBef>
              <a:buSzTx/>
              <a:buFontTx/>
              <a:buNone/>
              <a:defRPr sz="4800" b="1"/>
            </a:lvl2pPr>
            <a:lvl3pPr marL="0" indent="914400">
              <a:spcBef>
                <a:spcPts val="1100"/>
              </a:spcBef>
              <a:buSzTx/>
              <a:buFontTx/>
              <a:buNone/>
              <a:defRPr sz="4800" b="1"/>
            </a:lvl3pPr>
            <a:lvl4pPr marL="0" indent="1371600">
              <a:spcBef>
                <a:spcPts val="1100"/>
              </a:spcBef>
              <a:buSzTx/>
              <a:buFontTx/>
              <a:buNone/>
              <a:defRPr sz="4800" b="1"/>
            </a:lvl4pPr>
            <a:lvl5pPr marL="0" indent="1828800">
              <a:spcBef>
                <a:spcPts val="1100"/>
              </a:spcBef>
              <a:buSzTx/>
              <a:buFontTx/>
              <a:buNone/>
              <a:defRPr sz="4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12338050" y="3070225"/>
            <a:ext cx="8083550" cy="12795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spcBef>
                <a:spcPts val="1100"/>
              </a:spcBef>
              <a:buSzTx/>
              <a:buFontTx/>
              <a:buNone/>
              <a:defRPr sz="48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3962400" y="546100"/>
            <a:ext cx="6016627" cy="2324100"/>
          </a:xfrm>
          <a:prstGeom prst="rect">
            <a:avLst/>
          </a:prstGeom>
        </p:spPr>
        <p:txBody>
          <a:bodyPr anchor="b"/>
          <a:lstStyle>
            <a:lvl1pPr algn="l">
              <a:defRPr sz="4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198100" y="546100"/>
            <a:ext cx="10223500" cy="117062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3962399" y="2870200"/>
            <a:ext cx="6016628" cy="9382126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8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6632576" y="9601200"/>
            <a:ext cx="10972801" cy="1133476"/>
          </a:xfrm>
          <a:prstGeom prst="rect">
            <a:avLst/>
          </a:prstGeom>
        </p:spPr>
        <p:txBody>
          <a:bodyPr anchor="b"/>
          <a:lstStyle>
            <a:lvl1pPr algn="l">
              <a:defRPr sz="4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6632576" y="1225550"/>
            <a:ext cx="10972801" cy="8229600"/>
          </a:xfrm>
          <a:prstGeom prst="rect">
            <a:avLst/>
          </a:prstGeom>
          <a:ln w="12700"/>
        </p:spPr>
        <p:txBody>
          <a:bodyPr tIns="4571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632576" y="10734675"/>
            <a:ext cx="10972801" cy="16097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defRPr sz="2800"/>
            </a:lvl1pPr>
            <a:lvl2pPr marL="0" indent="457200">
              <a:spcBef>
                <a:spcPts val="600"/>
              </a:spcBef>
              <a:buSzTx/>
              <a:buFontTx/>
              <a:buNone/>
              <a:defRPr sz="2800"/>
            </a:lvl2pPr>
            <a:lvl3pPr marL="0" indent="914400">
              <a:spcBef>
                <a:spcPts val="600"/>
              </a:spcBef>
              <a:buSzTx/>
              <a:buFontTx/>
              <a:buNone/>
              <a:defRPr sz="2800"/>
            </a:lvl3pPr>
            <a:lvl4pPr marL="0" indent="1371600">
              <a:spcBef>
                <a:spcPts val="600"/>
              </a:spcBef>
              <a:buSzTx/>
              <a:buFontTx/>
              <a:buNone/>
              <a:defRPr sz="2800"/>
            </a:lvl4pPr>
            <a:lvl5pPr marL="0" indent="1828800">
              <a:spcBef>
                <a:spcPts val="600"/>
              </a:spcBef>
              <a:buSzTx/>
              <a:buFontTx/>
              <a:buNone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962400" y="549276"/>
            <a:ext cx="16459200" cy="228600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962400" y="3200400"/>
            <a:ext cx="16459200" cy="905192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9917052" y="12835870"/>
            <a:ext cx="504548" cy="483910"/>
          </a:xfrm>
          <a:prstGeom prst="rect">
            <a:avLst/>
          </a:prstGeom>
          <a:ln w="25400">
            <a:miter lim="400000"/>
          </a:ln>
        </p:spPr>
        <p:txBody>
          <a:bodyPr wrap="none" tIns="91439" bIns="91439" anchor="ctr">
            <a:spAutoFit/>
          </a:bodyPr>
          <a:lstStyle>
            <a:lvl1pPr algn="r">
              <a:defRPr sz="24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685800" marR="0" indent="-685800" algn="l" defTabSz="9144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1110342" marR="0" indent="-653142" algn="l" defTabSz="9144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524000" marR="0" indent="-609600" algn="l" defTabSz="9144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103120" marR="0" indent="-731520" algn="l" defTabSz="9144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560320" marR="0" indent="-731520" algn="l" defTabSz="9144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»"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017520" marR="0" indent="-731520" algn="l" defTabSz="9144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474720" marR="0" indent="-731520" algn="l" defTabSz="9144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931920" marR="0" indent="-731520" algn="l" defTabSz="9144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389120" marR="0" indent="-731520" algn="l" defTabSz="9144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6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>
            <a:spLocks noGrp="1"/>
          </p:cNvSpPr>
          <p:nvPr>
            <p:ph type="ctrTitle"/>
          </p:nvPr>
        </p:nvSpPr>
        <p:spPr>
          <a:xfrm>
            <a:off x="3494183" y="2009211"/>
            <a:ext cx="17395634" cy="2940051"/>
          </a:xfrm>
          <a:prstGeom prst="rect">
            <a:avLst/>
          </a:prstGeom>
        </p:spPr>
        <p:txBody>
          <a:bodyPr/>
          <a:lstStyle>
            <a:lvl1pPr defTabSz="886968">
              <a:defRPr sz="8536">
                <a:solidFill>
                  <a:srgbClr val="427767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Legal Harvest &amp; Chain of Custody</a:t>
            </a:r>
          </a:p>
        </p:txBody>
      </p:sp>
      <p:sp>
        <p:nvSpPr>
          <p:cNvPr id="95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5791200" y="6249863"/>
            <a:ext cx="12801600" cy="3505201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James Treadwell, President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New Zealand Institute of Forestry</a:t>
            </a:r>
          </a:p>
        </p:txBody>
      </p:sp>
      <p:pic>
        <p:nvPicPr>
          <p:cNvPr id="96" name="NZ_Institute_Of_Forestry_Logo_SECONDARY_Web.jpg" descr="NZ_Institute_Of_Forestry_Logo_SECONDARY_Web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136529" y="10330561"/>
            <a:ext cx="12614805" cy="33483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7767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Setting the Scene</a:t>
            </a:r>
          </a:p>
        </p:txBody>
      </p:sp>
      <p:sp>
        <p:nvSpPr>
          <p:cNvPr id="9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348469" y="3223823"/>
            <a:ext cx="21949096" cy="6980583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Legal Harvest and Chain of Custody (CoC) underpin trust in our sector.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Markets increasingly require proof; not just assumption, of legality.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Professional foresters are central to delivering that trust.</a:t>
            </a:r>
          </a:p>
        </p:txBody>
      </p:sp>
      <p:pic>
        <p:nvPicPr>
          <p:cNvPr id="100" name="NZ_Institute_Of_Forestry_Logo_SECONDARY_Web.jpg" descr="NZ_Institute_Of_Forestry_Logo_SECONDARY_W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529" y="10330561"/>
            <a:ext cx="12614805" cy="3348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7767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Global Context</a:t>
            </a:r>
          </a:p>
        </p:txBody>
      </p:sp>
      <p:sp>
        <p:nvSpPr>
          <p:cNvPr id="10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516322" y="3176976"/>
            <a:ext cx="21594925" cy="9051927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Illegal logging undermines sustainable forestry worldwide.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NZ operates under strict legal frameworks: Forests Act, NES-PF, ETS.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But legality must be proven, not just assumed; especially overseas.</a:t>
            </a:r>
          </a:p>
        </p:txBody>
      </p:sp>
      <p:pic>
        <p:nvPicPr>
          <p:cNvPr id="104" name="NZ_Institute_Of_Forestry_Logo_SECONDARY_Web.jpg" descr="NZ_Institute_Of_Forestry_Logo_SECONDARY_W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529" y="10330561"/>
            <a:ext cx="12614805" cy="3348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7767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Chain of Custody Explained</a:t>
            </a:r>
          </a:p>
        </p:txBody>
      </p:sp>
      <p:sp>
        <p:nvSpPr>
          <p:cNvPr id="107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2268577" y="3762567"/>
            <a:ext cx="20118137" cy="5869058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Tracks wood from forest to finished product.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Prevents mixing with illegal/unknown sources.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Increasingly required for international and premium domestic markets.</a:t>
            </a:r>
          </a:p>
        </p:txBody>
      </p:sp>
      <p:pic>
        <p:nvPicPr>
          <p:cNvPr id="108" name="NZ_Institute_Of_Forestry_Logo_SECONDARY_Web.jpg" descr="NZ_Institute_Of_Forestry_Logo_SECONDARY_W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529" y="10330561"/>
            <a:ext cx="12614805" cy="3348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7767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Where NZ Stands</a:t>
            </a:r>
          </a:p>
        </p:txBody>
      </p:sp>
      <p:sp>
        <p:nvSpPr>
          <p:cNvPr id="11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2438582" y="3200400"/>
            <a:ext cx="19752235" cy="9051926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~40% of forests are FSC/PEFC certified.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Many domestic sales lack CoC follow through.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We risk being shut out of markets without robust proof systems.</a:t>
            </a:r>
          </a:p>
        </p:txBody>
      </p:sp>
      <p:pic>
        <p:nvPicPr>
          <p:cNvPr id="112" name="NZ_Institute_Of_Forestry_Logo_SECONDARY_Web.jpg" descr="NZ_Institute_Of_Forestry_Logo_SECONDARY_W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529" y="10330561"/>
            <a:ext cx="12614805" cy="3348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32104">
              <a:defRPr sz="8008">
                <a:solidFill>
                  <a:srgbClr val="427767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The Role of Professional Foresters</a:t>
            </a:r>
          </a:p>
        </p:txBody>
      </p:sp>
      <p:sp>
        <p:nvSpPr>
          <p:cNvPr id="11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2613162" y="3200400"/>
            <a:ext cx="19157676" cy="9051926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Plan, document, and oversee legal and compliant operations.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Support ETS integrity, certification, and audit readiness.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Act as verifiers; our sign-off matters to regulators and markets.</a:t>
            </a:r>
          </a:p>
        </p:txBody>
      </p:sp>
      <p:pic>
        <p:nvPicPr>
          <p:cNvPr id="116" name="NZ_Institute_Of_Forestry_Logo_SECONDARY_Web.jpg" descr="NZ_Institute_Of_Forestry_Logo_SECONDARY_W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529" y="10330561"/>
            <a:ext cx="12614805" cy="3348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7767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Risks to the Sector</a:t>
            </a:r>
          </a:p>
        </p:txBody>
      </p:sp>
      <p:sp>
        <p:nvSpPr>
          <p:cNvPr id="11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2586994" y="3200400"/>
            <a:ext cx="19210012" cy="9051926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Loss of access to key export markets (EU, US, AU).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Reputational damage from lack of traceability.</a:t>
            </a:r>
          </a:p>
          <a:p>
            <a:pPr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Commoditisation of NZ wood without clear legality/sustainability.</a:t>
            </a:r>
          </a:p>
        </p:txBody>
      </p:sp>
      <p:pic>
        <p:nvPicPr>
          <p:cNvPr id="120" name="NZ_Institute_Of_Forestry_Logo_SECONDARY_Web.jpg" descr="NZ_Institute_Of_Forestry_Logo_SECONDARY_W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529" y="10330561"/>
            <a:ext cx="12614805" cy="3348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7767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What Needs to Happen</a:t>
            </a:r>
          </a:p>
        </p:txBody>
      </p:sp>
      <p:sp>
        <p:nvSpPr>
          <p:cNvPr id="12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2102967" y="3434731"/>
            <a:ext cx="20907677" cy="6846538"/>
          </a:xfrm>
          <a:prstGeom prst="rect">
            <a:avLst/>
          </a:prstGeom>
        </p:spPr>
        <p:txBody>
          <a:bodyPr/>
          <a:lstStyle/>
          <a:p>
            <a:pPr marL="0" indent="0" defTabSz="795527">
              <a:spcBef>
                <a:spcPts val="1300"/>
              </a:spcBef>
              <a:buSzTx/>
              <a:buFontTx/>
              <a:buNone/>
              <a:defRPr sz="5568">
                <a:latin typeface="Avenir Book"/>
                <a:ea typeface="Avenir Book"/>
                <a:cs typeface="Avenir Book"/>
                <a:sym typeface="Avenir Book"/>
              </a:defRPr>
            </a:pPr>
            <a:r>
              <a:t>1. Embed professional foresters in every stage of the value chain.</a:t>
            </a:r>
          </a:p>
          <a:p>
            <a:pPr marL="0" indent="0" defTabSz="795527">
              <a:spcBef>
                <a:spcPts val="1300"/>
              </a:spcBef>
              <a:buSzTx/>
              <a:buFontTx/>
              <a:buNone/>
              <a:defRPr sz="5568">
                <a:latin typeface="Avenir Book"/>
                <a:ea typeface="Avenir Book"/>
                <a:cs typeface="Avenir Book"/>
                <a:sym typeface="Avenir Book"/>
              </a:defRPr>
            </a:pPr>
            <a:r>
              <a:t>2. Require professional sign off for legality documentation.</a:t>
            </a:r>
          </a:p>
          <a:p>
            <a:pPr marL="0" indent="0" defTabSz="795527">
              <a:spcBef>
                <a:spcPts val="1300"/>
              </a:spcBef>
              <a:buSzTx/>
              <a:buFontTx/>
              <a:buNone/>
              <a:defRPr sz="5568">
                <a:latin typeface="Avenir Book"/>
                <a:ea typeface="Avenir Book"/>
                <a:cs typeface="Avenir Book"/>
                <a:sym typeface="Avenir Book"/>
              </a:defRPr>
            </a:pPr>
            <a:r>
              <a:t>3. Encourage wider uptake of certification and CoC.</a:t>
            </a:r>
          </a:p>
          <a:p>
            <a:pPr marL="0" indent="0" defTabSz="795527">
              <a:spcBef>
                <a:spcPts val="1300"/>
              </a:spcBef>
              <a:buSzTx/>
              <a:buFontTx/>
              <a:buNone/>
              <a:defRPr sz="5568">
                <a:latin typeface="Avenir Book"/>
                <a:ea typeface="Avenir Book"/>
                <a:cs typeface="Avenir Book"/>
                <a:sym typeface="Avenir Book"/>
              </a:defRPr>
            </a:pPr>
            <a:r>
              <a:t>4. Develop a national legality assurance framework with professional oversight.</a:t>
            </a:r>
          </a:p>
          <a:p>
            <a:pPr marL="0" indent="0" defTabSz="795527">
              <a:spcBef>
                <a:spcPts val="1300"/>
              </a:spcBef>
              <a:buSzTx/>
              <a:buFontTx/>
              <a:buNone/>
              <a:defRPr sz="5568">
                <a:latin typeface="Avenir Book"/>
                <a:ea typeface="Avenir Book"/>
                <a:cs typeface="Avenir Book"/>
                <a:sym typeface="Avenir Book"/>
              </a:defRPr>
            </a:pPr>
            <a:r>
              <a:t>5. Educate buyers on NZ’s professionalism and standards.</a:t>
            </a:r>
          </a:p>
        </p:txBody>
      </p:sp>
      <p:pic>
        <p:nvPicPr>
          <p:cNvPr id="124" name="NZ_Institute_Of_Forestry_Logo_SECONDARY_Web.jpg" descr="NZ_Institute_Of_Forestry_Logo_SECONDARY_W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529" y="10330561"/>
            <a:ext cx="12614805" cy="3348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27767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Closing Message</a:t>
            </a:r>
          </a:p>
        </p:txBody>
      </p:sp>
      <p:sp>
        <p:nvSpPr>
          <p:cNvPr id="12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419471" y="3200400"/>
            <a:ext cx="21975925" cy="9051926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FontTx/>
              <a:buNone/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We grow good wood, legally and sustainably.</a:t>
            </a:r>
          </a:p>
          <a:p>
            <a:pPr marL="0" indent="0" algn="ctr">
              <a:buSzTx/>
              <a:buFontTx/>
              <a:buNone/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endParaRPr/>
          </a:p>
          <a:p>
            <a:pPr marL="0" indent="0" algn="ctr">
              <a:buSzTx/>
              <a:buFontTx/>
              <a:buNone/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Let’s make sure the world knows it; and we can prove it.</a:t>
            </a:r>
          </a:p>
          <a:p>
            <a:pPr marL="0" indent="0" algn="ctr">
              <a:buSzTx/>
              <a:buFontTx/>
              <a:buNone/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endParaRPr/>
          </a:p>
          <a:p>
            <a:pPr marL="0" indent="0" algn="ctr">
              <a:buSzTx/>
              <a:buFontTx/>
              <a:buNone/>
              <a:defRPr>
                <a:latin typeface="Avenir Book"/>
                <a:ea typeface="Avenir Book"/>
                <a:cs typeface="Avenir Book"/>
                <a:sym typeface="Avenir Book"/>
              </a:defRPr>
            </a:pPr>
            <a:r>
              <a:t>Professional foresters are the guardians of that credibility.</a:t>
            </a:r>
          </a:p>
        </p:txBody>
      </p:sp>
      <p:pic>
        <p:nvPicPr>
          <p:cNvPr id="128" name="NZ_Institute_Of_Forestry_Logo_SECONDARY_Web.jpg" descr="NZ_Institute_Of_Forestry_Logo_SECONDARY_W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529" y="10330561"/>
            <a:ext cx="12614805" cy="3348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Custom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Legal Harvest &amp; Chain of Custody</vt:lpstr>
      <vt:lpstr>Setting the Scene</vt:lpstr>
      <vt:lpstr>Global Context</vt:lpstr>
      <vt:lpstr>Chain of Custody Explained</vt:lpstr>
      <vt:lpstr>Where NZ Stands</vt:lpstr>
      <vt:lpstr>The Role of Professional Foresters</vt:lpstr>
      <vt:lpstr>Risks to the Sector</vt:lpstr>
      <vt:lpstr>What Needs to Happen</vt:lpstr>
      <vt:lpstr>Closing Message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Melissa Bahler</dc:creator>
  <cp:lastModifiedBy>positiveeventsplus@xtra.co.nz</cp:lastModifiedBy>
  <cp:revision>1</cp:revision>
  <dcterms:modified xsi:type="dcterms:W3CDTF">2025-09-30T03:38:47Z</dcterms:modified>
</cp:coreProperties>
</file>