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2" r:id="rId2"/>
    <p:sldId id="1174" r:id="rId3"/>
    <p:sldId id="1166" r:id="rId4"/>
    <p:sldId id="1180" r:id="rId5"/>
    <p:sldId id="1176" r:id="rId6"/>
    <p:sldId id="1182" r:id="rId7"/>
    <p:sldId id="1156" r:id="rId8"/>
    <p:sldId id="1183" r:id="rId9"/>
    <p:sldId id="1185" r:id="rId10"/>
    <p:sldId id="1177" r:id="rId11"/>
    <p:sldId id="1159" r:id="rId12"/>
    <p:sldId id="1186" r:id="rId13"/>
    <p:sldId id="1153" r:id="rId14"/>
    <p:sldId id="11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C2A"/>
    <a:srgbClr val="53767C"/>
    <a:srgbClr val="A9DA74"/>
    <a:srgbClr val="65A999"/>
    <a:srgbClr val="1A1F26"/>
    <a:srgbClr val="485A6E"/>
    <a:srgbClr val="3E4D1F"/>
    <a:srgbClr val="6E241F"/>
    <a:srgbClr val="6D2A27"/>
    <a:srgbClr val="3A6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88068" autoAdjust="0"/>
  </p:normalViewPr>
  <p:slideViewPr>
    <p:cSldViewPr snapToGrid="0">
      <p:cViewPr varScale="1">
        <p:scale>
          <a:sx n="97" d="100"/>
          <a:sy n="97" d="100"/>
        </p:scale>
        <p:origin x="1452" y="9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3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D03C9-5B34-4E4B-8BC3-DD542AD8E904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C6773-1DE6-4B75-A514-23C1FC0807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8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8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16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30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C6773-1DE6-4B75-A514-23C1FC08078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56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90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82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797A-BECE-BFA7-EEC1-D6CC5A82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BAB85F-9610-CF00-5069-5A661824E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3356A-75BF-2869-8D0C-6E12A0C74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720C-F3AE-B60D-9224-57450C2A5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5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12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797A-BECE-BFA7-EEC1-D6CC5A82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BAB85F-9610-CF00-5069-5A661824E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3356A-75BF-2869-8D0C-6E12A0C74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720C-F3AE-B60D-9224-57450C2A5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34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3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797A-BECE-BFA7-EEC1-D6CC5A82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BAB85F-9610-CF00-5069-5A661824E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3356A-75BF-2869-8D0C-6E12A0C74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720C-F3AE-B60D-9224-57450C2A5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4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797A-BECE-BFA7-EEC1-D6CC5A82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BAB85F-9610-CF00-5069-5A661824E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3356A-75BF-2869-8D0C-6E12A0C74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720C-F3AE-B60D-9224-57450C2A5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92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797A-BECE-BFA7-EEC1-D6CC5A82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BAB85F-9610-CF00-5069-5A661824E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3356A-75BF-2869-8D0C-6E12A0C74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720C-F3AE-B60D-9224-57450C2A5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1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712B-924D-0D00-517F-A85A21753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D62B6-64B5-A8C1-7E30-E89197A88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AF0A7-00A4-86A5-BC54-7F7EF7EF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16964-FBF1-0BDC-FBFB-F0221EE4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FFD38-7571-F39E-1936-20B276AF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E9CD-ED05-110F-F706-066D47D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256E7-645A-F1EA-AE52-88873B656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6AD7-E977-DEE2-1675-620745314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C59F-864B-98B0-4D11-3F443F4E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D7A2F-5F2E-D3F0-1FA8-B5025DCF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40E7F8-12DC-6F12-FB85-CB7BB4D26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535F3-5C8A-2E3E-2B04-A6A007EB2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48D74-BD0A-CB7D-CC74-677395F6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F14D7-62E3-1023-204E-03D144FC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181E6-E41A-8B6A-968D-4BCFF43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08591"/>
            <a:ext cx="4058728" cy="5225507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2DF521-FA73-0B43-D1F3-A28543BA84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99125" y="0"/>
            <a:ext cx="5786438" cy="6134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2A424-7EFB-F80C-2BDA-94D103A55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8EFEEF-ABDC-22C9-C5DB-0494BEB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88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F39B5-5F92-E851-3EE4-AEAD6998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DD8CF-3FB8-F81D-6F95-CCAB1CE0F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56F56-66E5-26AA-99A1-434071CC7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ED6D3-79A2-A818-0CC4-3CD7CC97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E58CA-CA21-8569-0CEE-7B75AE95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023C-C397-3A25-FE68-61AC9AC1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ECDFC-DEE8-D198-08FB-33868463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824F5-AD1A-D249-6717-D351C5505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D890D-32BD-4AC1-ED87-2B0E3B71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0FABE-3F38-79A2-2078-D3B8A2FA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5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2FCF-4E83-AEFE-C705-9615B1986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11644-1EC6-C117-E17D-2EB7931E5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17A37-7863-6299-079D-3FF2A3A71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59CEA-9AC4-C172-30C4-47136901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02A72-F7A8-C728-492B-B10F34FE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A3430-F6F3-1E8E-52FB-6B0121A9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4E550-D721-B816-5D99-03C20D51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34891-9AA7-1DB1-F65C-0B4C584D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1FE75-C707-3857-CC4F-700025414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EDB41-7368-4EF6-89B2-3C46E54A9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E1B76-DA3A-AE02-B9B9-AFDA67860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3AA2B7-92A4-5B7D-96DC-4906C894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D92378-F8B7-9961-5C6E-441CC7A14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E087E3-3A68-C7E5-03B8-B008D9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6D7F-0D1B-D140-2062-C0F1F0D5E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4F8AD-6C33-EAE6-1B1C-E2EC1CD0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D1E6-573E-1CE7-3E5A-F6B7C571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4CB4F-3C48-CE96-3107-9431770A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0A4F5-F2CC-47AE-3D64-33CB770E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338C1-FB02-CFD2-83CF-5DE1DAF7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CF6E3-2E17-11D1-E921-BF56AB7F9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7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9DB7-A1FE-05DA-91E1-ACA28F0B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40927-4BB3-FD65-BCD1-B23348F6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C22AA-2C43-0623-469B-C63251ADC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F895F-B0B1-1328-F480-D1A1913C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0576E-2A8B-F522-4698-6EF855D2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D580D-7DFB-76C5-B19D-DF1F0CEA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92A41-899B-C91F-99A9-19C0C534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010B4-4752-64C6-4F06-668F4138B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BD6A0-3F03-702B-EE64-7FD69493F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84DAB-1966-AFD4-432B-6B9D1E171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A7A7D-4288-2A53-694C-6BF9B1DB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A4AAC-32C0-3268-825F-475F27FD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E23642-0C20-C393-71B7-D2EE89ED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069B5-453E-6DA9-6777-CF97450E4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82549-A184-63EF-4308-4CB05A3AE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C7A86-2AA3-4345-B642-3DABE2CAC839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D932A-75D2-2318-1A65-CF79DBF4B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3A2E8-C2AE-296F-06A7-CDF903FD8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12D27-0DE5-404E-869A-065014E4E5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5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30000"/>
    </mc:Choice>
    <mc:Fallback xmlns="">
      <p:transition spd="slow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nzbioforestry.co.nz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pb-ap-se2.wpmucdn.com/blogs.auckland.ac.nz/dist/f/612/files/2023/10/Potential-Value-of-Bio-Products-from-Forests-October-2023-pdf-Brian.pdf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bioplastics.org.au/bioplastics-market-is-projected-to-reach-30-8-billion-globally-by-202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orbes.com/sites/johncumbers/2020/05/30/mckinsey-report-4-trillion-gold-rush-bioeconomy-synthetic-biology/?sh=6801fcb84cfd" TargetMode="External"/><Relationship Id="rId5" Type="http://schemas.openxmlformats.org/officeDocument/2006/relationships/hyperlink" Target="https://www.bloomberg.com/news/articles/2021-08-18/-35-trillion-in-sustainability-funds-does-it-do-any-good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://www.nzbioforestry.co.nz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tm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5A288-A3BA-4C05-AE99-259F96B2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06E25B6-2A5F-4876-9B0F-7A9D0B7A4D05}"/>
              </a:ext>
            </a:extLst>
          </p:cNvPr>
          <p:cNvSpPr txBox="1">
            <a:spLocks/>
          </p:cNvSpPr>
          <p:nvPr/>
        </p:nvSpPr>
        <p:spPr>
          <a:xfrm>
            <a:off x="258886" y="2005814"/>
            <a:ext cx="4057476" cy="16777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2600" b="1" dirty="0">
                <a:latin typeface="+mj-lt"/>
                <a:ea typeface="Arial" panose="020B0604020202020204" pitchFamily="34" charset="0"/>
                <a:cs typeface="Times New Roman (Body CS)"/>
              </a:rPr>
              <a:t>Wood Processors &amp; Manufacturers Association – NZ</a:t>
            </a: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latin typeface="+mj-lt"/>
              <a:ea typeface="Arial" panose="020B0604020202020204" pitchFamily="34" charset="0"/>
              <a:cs typeface="Times New Roman (Body CS)"/>
            </a:endParaRP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+mj-lt"/>
                <a:ea typeface="Arial" panose="020B0604020202020204" pitchFamily="34" charset="0"/>
                <a:cs typeface="Times New Roman (Body CS)"/>
              </a:rPr>
              <a:t>Te Papa - Wellington</a:t>
            </a: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ea typeface="Arial" panose="020B0604020202020204" pitchFamily="34" charset="0"/>
              <a:cs typeface="Times New Roman (Body CS)"/>
            </a:endParaRPr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D7569DD-3535-41CC-968E-81201D336CB0}"/>
              </a:ext>
            </a:extLst>
          </p:cNvPr>
          <p:cNvSpPr txBox="1">
            <a:spLocks/>
          </p:cNvSpPr>
          <p:nvPr/>
        </p:nvSpPr>
        <p:spPr>
          <a:xfrm>
            <a:off x="525414" y="5858423"/>
            <a:ext cx="3883751" cy="7477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j-lt"/>
                <a:ea typeface="Arial" panose="020B0604020202020204" pitchFamily="34" charset="0"/>
                <a:cs typeface="Times New Roman (Body CS)"/>
              </a:rPr>
              <a:t>Wayne Mulligan</a:t>
            </a: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j-lt"/>
                <a:ea typeface="Arial" panose="020B0604020202020204" pitchFamily="34" charset="0"/>
                <a:cs typeface="Times New Roman (Body CS)"/>
              </a:rPr>
              <a:t>CEO, Founder: NZ Bio Forestry</a:t>
            </a: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j-lt"/>
                <a:ea typeface="Arial" panose="020B0604020202020204" pitchFamily="34" charset="0"/>
                <a:cs typeface="Times New Roman (Body CS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www.nzbioforestry.co.nz</a:t>
            </a:r>
            <a:r>
              <a:rPr lang="en-US" sz="1400" b="1" dirty="0">
                <a:latin typeface="+mj-lt"/>
                <a:ea typeface="Arial" panose="020B0604020202020204" pitchFamily="34" charset="0"/>
                <a:cs typeface="Times New Roman (Body CS)"/>
              </a:rPr>
              <a:t> </a:t>
            </a:r>
            <a:endParaRPr lang="en-US" sz="1400" dirty="0">
              <a:latin typeface="+mj-lt"/>
              <a:ea typeface="Arial" panose="020B0604020202020204" pitchFamily="34" charset="0"/>
              <a:cs typeface="Times New Roman (Body CS)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CE5D6-7393-4CFC-AA5C-64D4E450F347}"/>
              </a:ext>
            </a:extLst>
          </p:cNvPr>
          <p:cNvSpPr txBox="1"/>
          <p:nvPr/>
        </p:nvSpPr>
        <p:spPr>
          <a:xfrm>
            <a:off x="387126" y="4099123"/>
            <a:ext cx="3221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Building a World-Leading Bio-Economy </a:t>
            </a:r>
            <a:r>
              <a:rPr lang="en-NZ" sz="2000" b="1" dirty="0">
                <a:solidFill>
                  <a:schemeClr val="accent6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NZ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Aotearoa-NZ Forests.</a:t>
            </a:r>
            <a:endParaRPr lang="en-NZ" sz="2000" b="1" dirty="0"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125A55-4DDC-4390-8715-788C7CB2361D}"/>
              </a:ext>
            </a:extLst>
          </p:cNvPr>
          <p:cNvSpPr/>
          <p:nvPr/>
        </p:nvSpPr>
        <p:spPr>
          <a:xfrm>
            <a:off x="4693478" y="4774055"/>
            <a:ext cx="1799615" cy="1014686"/>
          </a:xfrm>
          <a:prstGeom prst="roundRect">
            <a:avLst>
              <a:gd name="adj" fmla="val 166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b="1" dirty="0">
                <a:latin typeface="+mj-lt"/>
              </a:rPr>
              <a:t>Petroleum &amp; Fossil Free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+mj-lt"/>
              </a:rPr>
              <a:t>Everything Made</a:t>
            </a:r>
          </a:p>
          <a:p>
            <a:pPr algn="ctr"/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5835C84-9A64-41BB-A9CB-887E24AF471E}"/>
              </a:ext>
            </a:extLst>
          </p:cNvPr>
          <p:cNvSpPr/>
          <p:nvPr/>
        </p:nvSpPr>
        <p:spPr>
          <a:xfrm>
            <a:off x="9529404" y="4749750"/>
            <a:ext cx="1799614" cy="1014686"/>
          </a:xfrm>
          <a:prstGeom prst="roundRect">
            <a:avLst>
              <a:gd name="adj" fmla="val 166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n-GB" b="1" dirty="0">
                <a:latin typeface="+mj-lt"/>
              </a:rPr>
              <a:t>No Waste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+mj-lt"/>
              </a:rPr>
              <a:t>Everything Used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3A64CB-4099-4318-941E-0E07D2520F40}"/>
              </a:ext>
            </a:extLst>
          </p:cNvPr>
          <p:cNvSpPr/>
          <p:nvPr/>
        </p:nvSpPr>
        <p:spPr>
          <a:xfrm>
            <a:off x="7098148" y="4749750"/>
            <a:ext cx="1799614" cy="1014686"/>
          </a:xfrm>
          <a:prstGeom prst="roundRect">
            <a:avLst>
              <a:gd name="adj" fmla="val 166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n-GB" b="1" dirty="0">
                <a:latin typeface="+mj-lt"/>
              </a:rPr>
              <a:t>Nature Friendly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+mj-lt"/>
              </a:rPr>
              <a:t>Everything Done</a:t>
            </a:r>
          </a:p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6F26AC-44E5-4554-8F75-D8181492F9C8}"/>
              </a:ext>
            </a:extLst>
          </p:cNvPr>
          <p:cNvSpPr txBox="1"/>
          <p:nvPr/>
        </p:nvSpPr>
        <p:spPr>
          <a:xfrm>
            <a:off x="9197591" y="5714278"/>
            <a:ext cx="2463237" cy="431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400" b="1" dirty="0">
                <a:latin typeface="+mj-lt"/>
                <a:cs typeface="Poppins" panose="00000500000000000000" pitchFamily="2" charset="0"/>
              </a:rPr>
              <a:t>MONETISE WHOLE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CC5669-B882-4437-A1E8-62EDD1688E0C}"/>
              </a:ext>
            </a:extLst>
          </p:cNvPr>
          <p:cNvSpPr txBox="1"/>
          <p:nvPr/>
        </p:nvSpPr>
        <p:spPr>
          <a:xfrm>
            <a:off x="6958921" y="5720558"/>
            <a:ext cx="2078976" cy="431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400" b="1" dirty="0">
                <a:latin typeface="+mj-lt"/>
                <a:cs typeface="Poppins" panose="00000500000000000000" pitchFamily="2" charset="0"/>
              </a:rPr>
              <a:t>DECARBONISATION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AA7A1-9F7B-4B4D-89FA-475E29DE00CC}"/>
              </a:ext>
            </a:extLst>
          </p:cNvPr>
          <p:cNvSpPr txBox="1"/>
          <p:nvPr/>
        </p:nvSpPr>
        <p:spPr>
          <a:xfrm>
            <a:off x="4392560" y="5720558"/>
            <a:ext cx="2369757" cy="431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400" b="1" dirty="0">
                <a:latin typeface="+mj-lt"/>
                <a:cs typeface="Poppins" panose="00000500000000000000" pitchFamily="2" charset="0"/>
              </a:rPr>
              <a:t>REDUCE GHG LIABILITY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ADBE8-9C16-4BC2-ABBC-7EEFDF5E8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893" y="817762"/>
            <a:ext cx="6597125" cy="3773058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8BBEC71-B288-4DD4-9907-329A9461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93" y="595714"/>
            <a:ext cx="3010957" cy="42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5A288-A3BA-4C05-AE99-259F96B2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F3212-4F4A-4D0A-B8E0-FFC4F891CC54}"/>
              </a:ext>
            </a:extLst>
          </p:cNvPr>
          <p:cNvSpPr txBox="1"/>
          <p:nvPr/>
        </p:nvSpPr>
        <p:spPr>
          <a:xfrm>
            <a:off x="693376" y="1395001"/>
            <a:ext cx="454801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sz="1400" b="1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b="1" dirty="0">
                <a:latin typeface="+mj-lt"/>
                <a:cs typeface="Times New Roman" panose="02020603050405020304" pitchFamily="18" charset="0"/>
              </a:rPr>
              <a:t>Sustainability = Fiscal</a:t>
            </a:r>
          </a:p>
          <a:p>
            <a:endParaRPr lang="en-NZ" sz="800" b="1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b="1" dirty="0">
                <a:latin typeface="+mj-lt"/>
                <a:cs typeface="Times New Roman" panose="02020603050405020304" pitchFamily="18" charset="0"/>
              </a:rPr>
              <a:t>Monetise = Whole Method/Tree</a:t>
            </a:r>
          </a:p>
          <a:p>
            <a:endParaRPr lang="en-NZ" sz="800" b="1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b="1" dirty="0">
                <a:latin typeface="+mj-lt"/>
                <a:cs typeface="Times New Roman" panose="02020603050405020304" pitchFamily="18" charset="0"/>
              </a:rPr>
              <a:t>Productivity = Digital Platform</a:t>
            </a:r>
          </a:p>
          <a:p>
            <a:endParaRPr lang="en-NZ" sz="800" b="1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b="1" dirty="0">
                <a:latin typeface="+mj-lt"/>
                <a:cs typeface="Times New Roman" panose="02020603050405020304" pitchFamily="18" charset="0"/>
              </a:rPr>
              <a:t>Scale = Repeatable</a:t>
            </a:r>
          </a:p>
          <a:p>
            <a:endParaRPr lang="en-NZ" sz="3200" b="1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B8E2DBD-3174-422C-BDD1-D28961947303}"/>
              </a:ext>
            </a:extLst>
          </p:cNvPr>
          <p:cNvSpPr txBox="1">
            <a:spLocks/>
          </p:cNvSpPr>
          <p:nvPr/>
        </p:nvSpPr>
        <p:spPr>
          <a:xfrm>
            <a:off x="5713771" y="442274"/>
            <a:ext cx="5830529" cy="2282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 algn="l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Competitiveness.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7ECB6-AE82-441C-8CE3-9D795BED7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528" y="3539506"/>
            <a:ext cx="2925482" cy="278505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80CBD4C-BE49-4B74-9660-A7FF09D1B168}"/>
              </a:ext>
            </a:extLst>
          </p:cNvPr>
          <p:cNvSpPr txBox="1"/>
          <p:nvPr/>
        </p:nvSpPr>
        <p:spPr>
          <a:xfrm>
            <a:off x="334297" y="6365066"/>
            <a:ext cx="115234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800" dirty="0">
                <a:solidFill>
                  <a:srgbClr val="FFC000"/>
                </a:solidFill>
                <a:latin typeface="+mj-lt"/>
                <a:cs typeface="Gotham Book" pitchFamily="50" charset="0"/>
              </a:rPr>
              <a:t>8. Global Green Investment: </a:t>
            </a:r>
            <a:r>
              <a:rPr lang="en-NZ" sz="800" dirty="0">
                <a:solidFill>
                  <a:srgbClr val="FFC00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$35 Trillion in Sustainability Funds. Does it Do Any Good? – Bloomberg</a:t>
            </a:r>
            <a:r>
              <a:rPr lang="en-NZ" sz="8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NZ" sz="800" dirty="0">
                <a:solidFill>
                  <a:srgbClr val="FFC000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McKinsey Report Sees A $4 Trillion Gold Rush In This One Hot Sector. Who’s Selling Picks And Shovels? (forbes.com)</a:t>
            </a:r>
            <a:endParaRPr lang="en-NZ" sz="800" dirty="0">
              <a:solidFill>
                <a:srgbClr val="FFC000"/>
              </a:solidFill>
              <a:latin typeface="+mj-lt"/>
            </a:endParaRPr>
          </a:p>
          <a:p>
            <a:r>
              <a:rPr lang="en-NZ" sz="800" dirty="0">
                <a:solidFill>
                  <a:srgbClr val="FFC000"/>
                </a:solidFill>
                <a:latin typeface="+mj-lt"/>
                <a:cs typeface="Gotham Book" pitchFamily="50" charset="0"/>
              </a:rPr>
              <a:t>9. Bio-Plastics – Bio Polymers </a:t>
            </a:r>
            <a:r>
              <a:rPr lang="en-NZ" sz="800" dirty="0">
                <a:solidFill>
                  <a:srgbClr val="FFC000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Bioplastics Market is</a:t>
            </a:r>
            <a:r>
              <a:rPr lang="en-NZ" sz="8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800" dirty="0">
                <a:solidFill>
                  <a:srgbClr val="FFC000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Potential Value of Bio-Products from Forests</a:t>
            </a:r>
            <a:endParaRPr lang="en-NZ" sz="800" dirty="0"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01FEC5-20F2-4B93-88DB-DD87228E90B5}"/>
              </a:ext>
            </a:extLst>
          </p:cNvPr>
          <p:cNvGrpSpPr/>
          <p:nvPr/>
        </p:nvGrpSpPr>
        <p:grpSpPr>
          <a:xfrm>
            <a:off x="5209195" y="1288026"/>
            <a:ext cx="6747857" cy="4677469"/>
            <a:chOff x="5437938" y="1917341"/>
            <a:chExt cx="6106362" cy="429071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BC3D87-3B27-4987-B205-3E898629C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37938" y="2841491"/>
              <a:ext cx="5495534" cy="33665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5DC2A02-6FF6-4562-AC03-8CE9768B6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65056" y="1917341"/>
              <a:ext cx="2279244" cy="1305816"/>
            </a:xfrm>
            <a:prstGeom prst="rect">
              <a:avLst/>
            </a:prstGeom>
          </p:spPr>
        </p:pic>
        <p:sp>
          <p:nvSpPr>
            <p:cNvPr id="36" name="Arrow: Curved Up 35">
              <a:extLst>
                <a:ext uri="{FF2B5EF4-FFF2-40B4-BE49-F238E27FC236}">
                  <a16:creationId xmlns:a16="http://schemas.microsoft.com/office/drawing/2014/main" id="{A95055B1-09D7-47D8-87C5-6A7D4C77B31E}"/>
                </a:ext>
              </a:extLst>
            </p:cNvPr>
            <p:cNvSpPr/>
            <p:nvPr/>
          </p:nvSpPr>
          <p:spPr>
            <a:xfrm rot="20693089">
              <a:off x="8760137" y="3165903"/>
              <a:ext cx="778673" cy="91652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9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5A288-A3BA-4C05-AE99-259F96B2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8F055C-F75F-4741-A05C-0ACADE4B768D}"/>
              </a:ext>
            </a:extLst>
          </p:cNvPr>
          <p:cNvSpPr txBox="1"/>
          <p:nvPr/>
        </p:nvSpPr>
        <p:spPr>
          <a:xfrm>
            <a:off x="6471810" y="695562"/>
            <a:ext cx="4729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39750"/>
            <a:r>
              <a:rPr lang="en-US" sz="4000" b="1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Global Scale.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C6B21-766E-41C3-9045-7B5822243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192" y="2026159"/>
            <a:ext cx="5972555" cy="3718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33C2F-6981-47A2-99C4-64A129BAE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53" y="1910236"/>
            <a:ext cx="5371042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A19B3-F791-42D3-97AE-649A869C0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EFD965B-D4AE-4E38-912F-7FB1799F3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089" y="48368"/>
            <a:ext cx="533602" cy="536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34A930-A72A-47DB-B44F-4A4772F49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731" y="1519557"/>
            <a:ext cx="7487019" cy="456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769E37-B4CA-443A-922B-E4A0BE7C5178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60" y="5724818"/>
            <a:ext cx="1468385" cy="80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DEA975-E784-49C7-89E5-C67C59079A4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9504" y="4670657"/>
            <a:ext cx="1543696" cy="900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A149F9-999E-4879-9CFB-1F54AA17CD3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69464" y="3635269"/>
            <a:ext cx="1543697" cy="92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0897F4-19E5-4E1F-BB51-EA57C1E0E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91" y="2611565"/>
            <a:ext cx="1506041" cy="923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CAA818-ADE3-4F2F-AC62-F4E67A4874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117" y="1659001"/>
            <a:ext cx="1487215" cy="8800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820106E-BADD-4BFD-AEB7-E801F6AEA0F6}"/>
              </a:ext>
            </a:extLst>
          </p:cNvPr>
          <p:cNvSpPr txBox="1"/>
          <p:nvPr/>
        </p:nvSpPr>
        <p:spPr>
          <a:xfrm>
            <a:off x="1869556" y="1707231"/>
            <a:ext cx="25524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 dirty="0">
                <a:latin typeface="+mj-lt"/>
              </a:rPr>
              <a:t>EPOXY, BIO-ADHESIVES, SOLVENTS</a:t>
            </a:r>
          </a:p>
          <a:p>
            <a:pPr algn="ctr"/>
            <a:r>
              <a:rPr lang="en-NZ" sz="1400" b="1" dirty="0">
                <a:latin typeface="+mj-lt"/>
              </a:rPr>
              <a:t>US$4000 -$5000+</a:t>
            </a:r>
          </a:p>
          <a:p>
            <a:pPr algn="ctr"/>
            <a:r>
              <a:rPr lang="en-NZ" sz="2000" b="1" dirty="0">
                <a:solidFill>
                  <a:schemeClr val="accent6"/>
                </a:solidFill>
                <a:latin typeface="+mj-lt"/>
              </a:rPr>
              <a:t>X46- X77                              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A227A4-64D9-4F42-8563-05EA5F052EB3}"/>
              </a:ext>
            </a:extLst>
          </p:cNvPr>
          <p:cNvSpPr txBox="1"/>
          <p:nvPr/>
        </p:nvSpPr>
        <p:spPr>
          <a:xfrm>
            <a:off x="2044613" y="2629027"/>
            <a:ext cx="20849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 dirty="0">
                <a:latin typeface="+mj-lt"/>
              </a:rPr>
              <a:t>PLA - PHA</a:t>
            </a:r>
          </a:p>
          <a:p>
            <a:pPr algn="ctr"/>
            <a:r>
              <a:rPr lang="en-NZ" sz="1400" b="1" dirty="0">
                <a:latin typeface="+mj-lt"/>
              </a:rPr>
              <a:t>US$3000 -$4000</a:t>
            </a:r>
          </a:p>
          <a:p>
            <a:pPr algn="ctr"/>
            <a:r>
              <a:rPr lang="en-NZ" sz="2000" b="1" dirty="0">
                <a:solidFill>
                  <a:schemeClr val="accent6"/>
                </a:solidFill>
                <a:latin typeface="+mj-lt"/>
              </a:rPr>
              <a:t>X46- X61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C12A82-750C-4DB7-BA7E-D768E736E183}"/>
              </a:ext>
            </a:extLst>
          </p:cNvPr>
          <p:cNvSpPr txBox="1"/>
          <p:nvPr/>
        </p:nvSpPr>
        <p:spPr>
          <a:xfrm>
            <a:off x="2226285" y="3652548"/>
            <a:ext cx="18805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 dirty="0">
                <a:latin typeface="+mj-lt"/>
              </a:rPr>
              <a:t>DECORATIVE PLY</a:t>
            </a:r>
          </a:p>
          <a:p>
            <a:pPr algn="ctr"/>
            <a:r>
              <a:rPr lang="en-NZ" sz="1400" b="1" dirty="0">
                <a:latin typeface="+mj-lt"/>
              </a:rPr>
              <a:t>US$650 -$1000</a:t>
            </a:r>
          </a:p>
          <a:p>
            <a:pPr algn="ctr"/>
            <a:r>
              <a:rPr lang="en-NZ" sz="2000" b="1" dirty="0">
                <a:solidFill>
                  <a:schemeClr val="accent6"/>
                </a:solidFill>
                <a:latin typeface="+mj-lt"/>
              </a:rPr>
              <a:t>X10 – X15.4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B32637-57A1-4E2B-A507-800DA5BC9661}"/>
              </a:ext>
            </a:extLst>
          </p:cNvPr>
          <p:cNvSpPr txBox="1"/>
          <p:nvPr/>
        </p:nvSpPr>
        <p:spPr>
          <a:xfrm>
            <a:off x="2270726" y="4728736"/>
            <a:ext cx="18805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 dirty="0">
                <a:latin typeface="+mj-lt"/>
              </a:rPr>
              <a:t>ENERGY GENERATION</a:t>
            </a:r>
          </a:p>
          <a:p>
            <a:pPr algn="ctr"/>
            <a:r>
              <a:rPr lang="en-NZ" sz="1400" b="1" dirty="0">
                <a:latin typeface="+mj-lt"/>
              </a:rPr>
              <a:t>US$230 -$350</a:t>
            </a:r>
          </a:p>
          <a:p>
            <a:pPr algn="ctr"/>
            <a:r>
              <a:rPr lang="en-NZ" sz="2000" b="1" dirty="0">
                <a:solidFill>
                  <a:schemeClr val="accent6"/>
                </a:solidFill>
                <a:latin typeface="+mj-lt"/>
              </a:rPr>
              <a:t>X3.5 – X5.4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8C3C5E-C182-4284-9500-056FAD70D333}"/>
              </a:ext>
            </a:extLst>
          </p:cNvPr>
          <p:cNvSpPr txBox="1"/>
          <p:nvPr/>
        </p:nvSpPr>
        <p:spPr>
          <a:xfrm>
            <a:off x="2157691" y="5631887"/>
            <a:ext cx="204651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LOG</a:t>
            </a:r>
            <a:r>
              <a:rPr kumimoji="0" lang="en-NZ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1" dirty="0">
                <a:solidFill>
                  <a:schemeClr val="accent6"/>
                </a:solidFill>
                <a:latin typeface="+mj-lt"/>
              </a:rPr>
              <a:t>NZ$130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400" b="1" dirty="0">
                <a:latin typeface="+mj-lt"/>
              </a:rPr>
              <a:t>(</a:t>
            </a:r>
            <a:r>
              <a:rPr lang="en-NZ" sz="1000" b="1" dirty="0">
                <a:latin typeface="+mj-lt"/>
              </a:rPr>
              <a:t>NZ$90-$160)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000" b="1" dirty="0">
                <a:latin typeface="+mj-lt"/>
              </a:rPr>
              <a:t> (US$50 – US$110 ton/m3)</a:t>
            </a:r>
            <a:endParaRPr kumimoji="0" lang="en-001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9817D62C-B290-4CF8-B41E-14DF5B42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745643"/>
            <a:ext cx="10744200" cy="10019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7B7897D-B308-4298-8E32-BBA2A0BBB38E}"/>
              </a:ext>
            </a:extLst>
          </p:cNvPr>
          <p:cNvSpPr txBox="1">
            <a:spLocks/>
          </p:cNvSpPr>
          <p:nvPr/>
        </p:nvSpPr>
        <p:spPr>
          <a:xfrm>
            <a:off x="5287132" y="442997"/>
            <a:ext cx="6160957" cy="888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 algn="l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Productivity &amp; GDP.</a:t>
            </a:r>
          </a:p>
        </p:txBody>
      </p:sp>
    </p:spTree>
    <p:extLst>
      <p:ext uri="{BB962C8B-B14F-4D97-AF65-F5344CB8AC3E}">
        <p14:creationId xmlns:p14="http://schemas.microsoft.com/office/powerpoint/2010/main" val="18568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5A288-A3BA-4C05-AE99-259F96B20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8F055C-F75F-4741-A05C-0ACADE4B768D}"/>
              </a:ext>
            </a:extLst>
          </p:cNvPr>
          <p:cNvSpPr txBox="1"/>
          <p:nvPr/>
        </p:nvSpPr>
        <p:spPr>
          <a:xfrm>
            <a:off x="6400800" y="695562"/>
            <a:ext cx="50734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39750"/>
            <a:r>
              <a:rPr lang="en-US" sz="4000" b="1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Time.</a:t>
            </a:r>
          </a:p>
        </p:txBody>
      </p:sp>
      <p:pic>
        <p:nvPicPr>
          <p:cNvPr id="3" name="Forest Explained">
            <a:hlinkClick r:id="" action="ppaction://media"/>
            <a:extLst>
              <a:ext uri="{FF2B5EF4-FFF2-40B4-BE49-F238E27FC236}">
                <a16:creationId xmlns:a16="http://schemas.microsoft.com/office/drawing/2014/main" id="{13E1186B-5408-53CD-3C7D-2F42E01559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248" y="1651285"/>
            <a:ext cx="6706640" cy="377248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592E1E-B244-47A8-AFF7-B7F6007D4244}"/>
              </a:ext>
            </a:extLst>
          </p:cNvPr>
          <p:cNvSpPr/>
          <p:nvPr/>
        </p:nvSpPr>
        <p:spPr>
          <a:xfrm>
            <a:off x="1229357" y="1769269"/>
            <a:ext cx="1799615" cy="1014686"/>
          </a:xfrm>
          <a:prstGeom prst="roundRect">
            <a:avLst>
              <a:gd name="adj" fmla="val 166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b="1" dirty="0">
                <a:latin typeface="+mj-lt"/>
              </a:rPr>
              <a:t>Petroleum &amp; Fossil Free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+mj-lt"/>
              </a:rPr>
              <a:t>Everything Made</a:t>
            </a:r>
          </a:p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9BB0ED-0267-4695-B529-D95782350357}"/>
              </a:ext>
            </a:extLst>
          </p:cNvPr>
          <p:cNvSpPr/>
          <p:nvPr/>
        </p:nvSpPr>
        <p:spPr>
          <a:xfrm>
            <a:off x="1260252" y="5126116"/>
            <a:ext cx="1799614" cy="1014686"/>
          </a:xfrm>
          <a:prstGeom prst="roundRect">
            <a:avLst>
              <a:gd name="adj" fmla="val 166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n-GB" b="1" dirty="0">
                <a:latin typeface="+mj-lt"/>
              </a:rPr>
              <a:t>No Waste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+mj-lt"/>
              </a:rPr>
              <a:t>Everything Used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FFE5BC-99DE-4593-A54B-FF3A5EAAD3EC}"/>
              </a:ext>
            </a:extLst>
          </p:cNvPr>
          <p:cNvSpPr/>
          <p:nvPr/>
        </p:nvSpPr>
        <p:spPr>
          <a:xfrm>
            <a:off x="1260252" y="3427265"/>
            <a:ext cx="1799614" cy="1014686"/>
          </a:xfrm>
          <a:prstGeom prst="roundRect">
            <a:avLst>
              <a:gd name="adj" fmla="val 166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n-GB" b="1" dirty="0">
                <a:latin typeface="+mj-lt"/>
              </a:rPr>
              <a:t>Nature Friendly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+mj-lt"/>
              </a:rPr>
              <a:t>Everything Done</a:t>
            </a:r>
          </a:p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B75AC-79A7-4E32-9159-3C5CC6B0463A}"/>
              </a:ext>
            </a:extLst>
          </p:cNvPr>
          <p:cNvSpPr txBox="1"/>
          <p:nvPr/>
        </p:nvSpPr>
        <p:spPr>
          <a:xfrm>
            <a:off x="928439" y="6090644"/>
            <a:ext cx="2463237" cy="431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400" b="1" dirty="0">
                <a:latin typeface="+mj-lt"/>
                <a:cs typeface="Poppins" panose="00000500000000000000" pitchFamily="2" charset="0"/>
              </a:rPr>
              <a:t>MONETISE WHOLE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0959F6-D11E-4456-B9F2-E2F717EF2DB1}"/>
              </a:ext>
            </a:extLst>
          </p:cNvPr>
          <p:cNvSpPr txBox="1"/>
          <p:nvPr/>
        </p:nvSpPr>
        <p:spPr>
          <a:xfrm>
            <a:off x="1121025" y="4398073"/>
            <a:ext cx="2078976" cy="431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400" b="1" dirty="0">
                <a:latin typeface="+mj-lt"/>
                <a:cs typeface="Poppins" panose="00000500000000000000" pitchFamily="2" charset="0"/>
              </a:rPr>
              <a:t>DECARBONISATION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041D0-BF56-45D5-BAD3-3ABC55EEB0F7}"/>
              </a:ext>
            </a:extLst>
          </p:cNvPr>
          <p:cNvSpPr txBox="1"/>
          <p:nvPr/>
        </p:nvSpPr>
        <p:spPr>
          <a:xfrm>
            <a:off x="928439" y="2715772"/>
            <a:ext cx="2369757" cy="431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400" b="1" dirty="0">
                <a:latin typeface="+mj-lt"/>
                <a:cs typeface="Poppins" panose="00000500000000000000" pitchFamily="2" charset="0"/>
              </a:rPr>
              <a:t>REDUCE GHG LIABILITY</a:t>
            </a:r>
          </a:p>
        </p:txBody>
      </p:sp>
    </p:spTree>
    <p:extLst>
      <p:ext uri="{BB962C8B-B14F-4D97-AF65-F5344CB8AC3E}">
        <p14:creationId xmlns:p14="http://schemas.microsoft.com/office/powerpoint/2010/main" val="1736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5A288-A3BA-4C05-AE99-259F96B2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D7569DD-3535-41CC-968E-81201D336CB0}"/>
              </a:ext>
            </a:extLst>
          </p:cNvPr>
          <p:cNvSpPr txBox="1">
            <a:spLocks/>
          </p:cNvSpPr>
          <p:nvPr/>
        </p:nvSpPr>
        <p:spPr>
          <a:xfrm>
            <a:off x="525414" y="5806186"/>
            <a:ext cx="3883751" cy="7477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j-lt"/>
                <a:ea typeface="Arial" panose="020B0604020202020204" pitchFamily="34" charset="0"/>
                <a:cs typeface="Times New Roman (Body CS)"/>
              </a:rPr>
              <a:t>Wayne Mulligan</a:t>
            </a: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j-lt"/>
                <a:ea typeface="Arial" panose="020B0604020202020204" pitchFamily="34" charset="0"/>
                <a:cs typeface="Times New Roman (Body CS)"/>
              </a:rPr>
              <a:t>CEO, Founder: NZ Bio Forestry</a:t>
            </a: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j-lt"/>
                <a:ea typeface="Arial" panose="020B0604020202020204" pitchFamily="34" charset="0"/>
                <a:cs typeface="Times New Roman (Body CS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www.nzbioforestry.co.nz</a:t>
            </a:r>
            <a:r>
              <a:rPr lang="en-US" sz="1400" b="1" dirty="0">
                <a:latin typeface="+mj-lt"/>
                <a:ea typeface="Arial" panose="020B0604020202020204" pitchFamily="34" charset="0"/>
                <a:cs typeface="Times New Roman (Body CS)"/>
              </a:rPr>
              <a:t> </a:t>
            </a:r>
            <a:endParaRPr lang="en-US" sz="1400" dirty="0">
              <a:latin typeface="+mj-lt"/>
              <a:ea typeface="Arial" panose="020B0604020202020204" pitchFamily="34" charset="0"/>
              <a:cs typeface="Times New Roman (Body CS)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63504E-E44A-4031-A08E-59310E149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706" y="3947078"/>
            <a:ext cx="3608682" cy="2130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CED03-E187-406D-98D3-6B5B5FE5D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706" y="251838"/>
            <a:ext cx="3662915" cy="36629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714A7C-4551-449D-96ED-9DA37880D16F}"/>
              </a:ext>
            </a:extLst>
          </p:cNvPr>
          <p:cNvSpPr/>
          <p:nvPr/>
        </p:nvSpPr>
        <p:spPr>
          <a:xfrm>
            <a:off x="9144000" y="251838"/>
            <a:ext cx="1629476" cy="1006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E0DFCA3-A964-4625-B60A-7786AA607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79" y="102101"/>
            <a:ext cx="1357697" cy="153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76EA431-6A62-479E-83AC-92EF70BF2B5C}"/>
              </a:ext>
            </a:extLst>
          </p:cNvPr>
          <p:cNvSpPr txBox="1">
            <a:spLocks/>
          </p:cNvSpPr>
          <p:nvPr/>
        </p:nvSpPr>
        <p:spPr>
          <a:xfrm>
            <a:off x="1224379" y="2608311"/>
            <a:ext cx="4351032" cy="16777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latin typeface="+mj-lt"/>
                <a:ea typeface="Arial" panose="020B0604020202020204" pitchFamily="34" charset="0"/>
                <a:cs typeface="Times New Roman (Body CS)"/>
              </a:rPr>
              <a:t>Ngaa Mihi</a:t>
            </a: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latin typeface="+mj-lt"/>
              <a:ea typeface="Arial" panose="020B0604020202020204" pitchFamily="34" charset="0"/>
              <a:cs typeface="Times New Roman (Body CS)"/>
            </a:endParaRP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latin typeface="+mj-lt"/>
                <a:ea typeface="Arial" panose="020B0604020202020204" pitchFamily="34" charset="0"/>
                <a:cs typeface="Times New Roman (Body CS)"/>
              </a:rPr>
              <a:t>Warm Thank You.</a:t>
            </a:r>
          </a:p>
          <a:p>
            <a:pPr marR="539750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ea typeface="Arial" panose="020B0604020202020204" pitchFamily="34" charset="0"/>
              <a:cs typeface="Times New Roman (Body CS)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5A288-A3BA-4C05-AE99-259F96B2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89A4A1-5A27-49D3-B97A-A48A86B2F45D}"/>
              </a:ext>
            </a:extLst>
          </p:cNvPr>
          <p:cNvSpPr txBox="1"/>
          <p:nvPr/>
        </p:nvSpPr>
        <p:spPr>
          <a:xfrm>
            <a:off x="647700" y="1600221"/>
            <a:ext cx="53155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Wood Processing and Manufacturing is Critical</a:t>
            </a:r>
            <a:endParaRPr lang="en-NZ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5B502-21D5-4C25-898B-0F45B1E8FCE0}"/>
              </a:ext>
            </a:extLst>
          </p:cNvPr>
          <p:cNvSpPr txBox="1"/>
          <p:nvPr/>
        </p:nvSpPr>
        <p:spPr>
          <a:xfrm>
            <a:off x="6570868" y="871758"/>
            <a:ext cx="531556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NZ" sz="2400" b="1" i="0" dirty="0">
                <a:effectLst/>
                <a:latin typeface="+mj-lt"/>
              </a:rPr>
              <a:t>Carbon </a:t>
            </a:r>
            <a:r>
              <a:rPr lang="en-NZ" sz="2400" b="1" i="0" dirty="0">
                <a:solidFill>
                  <a:schemeClr val="accent6"/>
                </a:solidFill>
                <a:effectLst/>
                <a:latin typeface="+mj-lt"/>
              </a:rPr>
              <a:t>Sequestration</a:t>
            </a:r>
            <a:r>
              <a:rPr lang="en-NZ" sz="2400" b="1" i="0" dirty="0">
                <a:effectLst/>
                <a:latin typeface="+mj-lt"/>
              </a:rPr>
              <a:t> &amp; </a:t>
            </a:r>
            <a:r>
              <a:rPr lang="en-NZ" sz="2400" b="1" i="0" dirty="0">
                <a:solidFill>
                  <a:schemeClr val="accent6"/>
                </a:solidFill>
                <a:effectLst/>
                <a:latin typeface="+mj-lt"/>
              </a:rPr>
              <a:t>Sustainably</a:t>
            </a:r>
            <a:r>
              <a:rPr lang="en-NZ" sz="2400" b="1" i="0" dirty="0">
                <a:effectLst/>
                <a:latin typeface="+mj-lt"/>
              </a:rPr>
              <a:t> Managed: Value</a:t>
            </a:r>
          </a:p>
          <a:p>
            <a:pPr marL="914400" indent="-914400">
              <a:buFont typeface="+mj-lt"/>
              <a:buAutoNum type="arabicPeriod"/>
            </a:pPr>
            <a:endParaRPr lang="en-NZ" sz="2400" b="1" dirty="0">
              <a:latin typeface="+mj-lt"/>
            </a:endParaRPr>
          </a:p>
          <a:p>
            <a:pPr marL="914400" indent="-914400">
              <a:buFont typeface="+mj-lt"/>
              <a:buAutoNum type="arabicPeriod"/>
            </a:pPr>
            <a:r>
              <a:rPr lang="en-NZ" sz="2400" b="1" dirty="0">
                <a:latin typeface="+mj-lt"/>
              </a:rPr>
              <a:t>Timber </a:t>
            </a:r>
            <a:r>
              <a:rPr lang="en-NZ" sz="2400" b="1" dirty="0">
                <a:solidFill>
                  <a:schemeClr val="accent6"/>
                </a:solidFill>
                <a:latin typeface="+mj-lt"/>
              </a:rPr>
              <a:t>Low Emission</a:t>
            </a:r>
            <a:r>
              <a:rPr lang="en-NZ" sz="2400" b="1" dirty="0">
                <a:latin typeface="+mj-lt"/>
              </a:rPr>
              <a:t>: Value</a:t>
            </a:r>
          </a:p>
          <a:p>
            <a:pPr marL="914400" indent="-914400">
              <a:buFont typeface="+mj-lt"/>
              <a:buAutoNum type="arabicPeriod"/>
            </a:pPr>
            <a:endParaRPr lang="en-NZ" sz="2400" b="1" dirty="0">
              <a:latin typeface="+mj-lt"/>
            </a:endParaRPr>
          </a:p>
          <a:p>
            <a:pPr marL="914400" indent="-914400">
              <a:buFont typeface="+mj-lt"/>
              <a:buAutoNum type="arabicPeriod"/>
            </a:pPr>
            <a:r>
              <a:rPr lang="en-NZ" sz="2400" b="1" dirty="0">
                <a:latin typeface="+mj-lt"/>
              </a:rPr>
              <a:t>Healthier </a:t>
            </a:r>
            <a:r>
              <a:rPr lang="en-NZ" sz="2400" b="1" dirty="0">
                <a:solidFill>
                  <a:schemeClr val="accent6"/>
                </a:solidFill>
                <a:latin typeface="+mj-lt"/>
              </a:rPr>
              <a:t>Environment</a:t>
            </a:r>
            <a:r>
              <a:rPr lang="en-NZ" sz="2400" b="1" dirty="0">
                <a:latin typeface="+mj-lt"/>
              </a:rPr>
              <a:t>: Value</a:t>
            </a:r>
          </a:p>
          <a:p>
            <a:pPr marL="914400" indent="-914400">
              <a:buFont typeface="+mj-lt"/>
              <a:buAutoNum type="arabicPeriod"/>
            </a:pPr>
            <a:endParaRPr lang="en-NZ" sz="2400" b="1" dirty="0">
              <a:latin typeface="+mj-lt"/>
            </a:endParaRPr>
          </a:p>
          <a:p>
            <a:pPr marL="914400" indent="-914400">
              <a:buFont typeface="+mj-lt"/>
              <a:buAutoNum type="arabicPeriod"/>
            </a:pPr>
            <a:r>
              <a:rPr lang="en-NZ" sz="2400" b="1" dirty="0">
                <a:latin typeface="+mj-lt"/>
              </a:rPr>
              <a:t>Many </a:t>
            </a:r>
            <a:r>
              <a:rPr lang="en-NZ" sz="2400" b="1" dirty="0">
                <a:solidFill>
                  <a:schemeClr val="accent6"/>
                </a:solidFill>
                <a:latin typeface="+mj-lt"/>
              </a:rPr>
              <a:t>Products</a:t>
            </a:r>
            <a:r>
              <a:rPr lang="en-NZ" sz="2400" b="1" dirty="0">
                <a:latin typeface="+mj-lt"/>
              </a:rPr>
              <a:t>: Value</a:t>
            </a:r>
          </a:p>
          <a:p>
            <a:pPr marL="914400" indent="-914400">
              <a:buFont typeface="+mj-lt"/>
              <a:buAutoNum type="arabicPeriod"/>
            </a:pPr>
            <a:endParaRPr lang="en-NZ" sz="2400" b="1" dirty="0">
              <a:latin typeface="+mj-lt"/>
            </a:endParaRPr>
          </a:p>
          <a:p>
            <a:pPr marL="914400" indent="-914400">
              <a:buFont typeface="+mj-lt"/>
              <a:buAutoNum type="arabicPeriod"/>
            </a:pPr>
            <a:r>
              <a:rPr lang="en-NZ" sz="2400" b="1" dirty="0">
                <a:latin typeface="+mj-lt"/>
              </a:rPr>
              <a:t>Carbon </a:t>
            </a:r>
            <a:r>
              <a:rPr lang="en-NZ" sz="2400" b="1" dirty="0">
                <a:solidFill>
                  <a:schemeClr val="accent6"/>
                </a:solidFill>
                <a:latin typeface="+mj-lt"/>
              </a:rPr>
              <a:t>Stored</a:t>
            </a:r>
            <a:r>
              <a:rPr lang="en-NZ" sz="2400" b="1" dirty="0">
                <a:latin typeface="+mj-lt"/>
              </a:rPr>
              <a:t> : Value</a:t>
            </a:r>
          </a:p>
          <a:p>
            <a:pPr marL="914400" indent="-914400">
              <a:buFont typeface="+mj-lt"/>
              <a:buAutoNum type="arabicPeriod"/>
            </a:pPr>
            <a:endParaRPr lang="en-NZ" sz="2400" b="1" dirty="0">
              <a:latin typeface="+mj-lt"/>
            </a:endParaRPr>
          </a:p>
          <a:p>
            <a:pPr marL="914400" indent="-914400">
              <a:buFont typeface="+mj-lt"/>
              <a:buAutoNum type="arabicPeriod"/>
            </a:pPr>
            <a:r>
              <a:rPr lang="en-NZ" sz="2400" b="1" dirty="0">
                <a:latin typeface="+mj-lt"/>
              </a:rPr>
              <a:t>Feedstock for </a:t>
            </a:r>
            <a:r>
              <a:rPr lang="en-NZ" sz="2400" b="1" dirty="0">
                <a:solidFill>
                  <a:schemeClr val="accent6"/>
                </a:solidFill>
                <a:latin typeface="+mj-lt"/>
              </a:rPr>
              <a:t>Bio-Based</a:t>
            </a:r>
            <a:r>
              <a:rPr lang="en-NZ" sz="2400" b="1" dirty="0">
                <a:latin typeface="+mj-lt"/>
              </a:rPr>
              <a:t> Product: Value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B1A24-4372-4D3E-B684-1B992B6DA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95" y="2677373"/>
            <a:ext cx="2232169" cy="231547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FCC84A4-13B6-441E-A08F-69280C6C1227}"/>
              </a:ext>
            </a:extLst>
          </p:cNvPr>
          <p:cNvGrpSpPr>
            <a:grpSpLocks/>
          </p:cNvGrpSpPr>
          <p:nvPr/>
        </p:nvGrpSpPr>
        <p:grpSpPr>
          <a:xfrm>
            <a:off x="2892964" y="3914712"/>
            <a:ext cx="1823197" cy="948087"/>
            <a:chOff x="2800022" y="2328796"/>
            <a:chExt cx="3848334" cy="38176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7CC2DC-A3DE-451B-8534-D4F55BC92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7" b="97333" l="1667" r="99667">
                          <a14:foregroundMark x1="8667" y1="9333" x2="8667" y2="9333"/>
                          <a14:foregroundMark x1="11667" y1="12667" x2="11667" y2="12667"/>
                          <a14:foregroundMark x1="8667" y1="11667" x2="36333" y2="25333"/>
                          <a14:foregroundMark x1="2333" y1="15333" x2="36667" y2="38667"/>
                          <a14:foregroundMark x1="36667" y1="38667" x2="38333" y2="38667"/>
                          <a14:foregroundMark x1="32333" y1="4333" x2="45000" y2="3333"/>
                          <a14:foregroundMark x1="45000" y1="3333" x2="66333" y2="8333"/>
                          <a14:foregroundMark x1="66333" y1="8333" x2="90667" y2="52000"/>
                          <a14:foregroundMark x1="90667" y1="52000" x2="93667" y2="67667"/>
                          <a14:foregroundMark x1="93667" y1="67667" x2="92333" y2="71333"/>
                          <a14:foregroundMark x1="6333" y1="4667" x2="19667" y2="5333"/>
                          <a14:foregroundMark x1="16333" y1="3333" x2="35667" y2="6000"/>
                          <a14:foregroundMark x1="35667" y1="6000" x2="47667" y2="20333"/>
                          <a14:foregroundMark x1="47667" y1="20333" x2="47667" y2="20333"/>
                          <a14:foregroundMark x1="41667" y1="7667" x2="53667" y2="17333"/>
                          <a14:foregroundMark x1="53667" y1="17333" x2="53667" y2="17333"/>
                          <a14:foregroundMark x1="99333" y1="4333" x2="94667" y2="22000"/>
                          <a14:foregroundMark x1="94667" y1="22000" x2="95333" y2="25333"/>
                          <a14:foregroundMark x1="95667" y1="26667" x2="96333" y2="28667"/>
                          <a14:foregroundMark x1="89667" y1="73667" x2="89667" y2="73667"/>
                          <a14:foregroundMark x1="94667" y1="70667" x2="94667" y2="70667"/>
                          <a14:foregroundMark x1="84667" y1="75333" x2="84667" y2="75333"/>
                          <a14:foregroundMark x1="66804" y1="85667" x2="74667" y2="81667"/>
                          <a14:foregroundMark x1="55667" y1="91333" x2="66804" y2="85667"/>
                          <a14:foregroundMark x1="22667" y1="42667" x2="24667" y2="64667"/>
                          <a14:foregroundMark x1="39667" y1="49667" x2="37667" y2="74667"/>
                          <a14:foregroundMark x1="28667" y1="6333" x2="38667" y2="14333"/>
                          <a14:foregroundMark x1="7333" y1="45667" x2="17667" y2="52333"/>
                          <a14:foregroundMark x1="29333" y1="57667" x2="47667" y2="66333"/>
                          <a14:foregroundMark x1="7333" y1="68333" x2="25333" y2="69333"/>
                          <a14:foregroundMark x1="25333" y1="69333" x2="36000" y2="86667"/>
                          <a14:foregroundMark x1="36000" y1="86667" x2="42667" y2="91333"/>
                          <a14:foregroundMark x1="3000" y1="67667" x2="3000" y2="67667"/>
                          <a14:foregroundMark x1="4000" y1="70000" x2="4000" y2="70000"/>
                          <a14:foregroundMark x1="10000" y1="71333" x2="10000" y2="71333"/>
                          <a14:foregroundMark x1="9333" y1="73000" x2="9333" y2="73000"/>
                          <a14:foregroundMark x1="14333" y1="72333" x2="14333" y2="72333"/>
                          <a14:foregroundMark x1="20333" y1="79333" x2="20333" y2="79333"/>
                          <a14:foregroundMark x1="25000" y1="82333" x2="25000" y2="82333"/>
                          <a14:foregroundMark x1="27667" y1="83667" x2="27667" y2="83667"/>
                          <a14:foregroundMark x1="47000" y1="91000" x2="47000" y2="91000"/>
                          <a14:foregroundMark x1="46667" y1="87333" x2="46667" y2="87333"/>
                          <a14:foregroundMark x1="44333" y1="87333" x2="44333" y2="87333"/>
                          <a14:foregroundMark x1="51333" y1="89333" x2="51333" y2="89333"/>
                          <a14:foregroundMark x1="51000" y1="93667" x2="51000" y2="93667"/>
                          <a14:foregroundMark x1="51333" y1="93333" x2="51333" y2="93333"/>
                          <a14:foregroundMark x1="49333" y1="96667" x2="49333" y2="96667"/>
                          <a14:foregroundMark x1="48000" y1="95667" x2="48000" y2="95667"/>
                          <a14:foregroundMark x1="46333" y1="95667" x2="46333" y2="95667"/>
                          <a14:foregroundMark x1="30667" y1="85667" x2="30667" y2="85667"/>
                          <a14:foregroundMark x1="32000" y1="87000" x2="32000" y2="87000"/>
                          <a14:foregroundMark x1="34667" y1="88333" x2="34667" y2="88333"/>
                          <a14:foregroundMark x1="38000" y1="90667" x2="47000" y2="95667"/>
                          <a14:foregroundMark x1="58667" y1="85333" x2="89000" y2="75000"/>
                          <a14:foregroundMark x1="54000" y1="11000" x2="68000" y2="10333"/>
                          <a14:foregroundMark x1="68000" y1="10333" x2="79667" y2="6000"/>
                          <a14:foregroundMark x1="79667" y1="6000" x2="83000" y2="2667"/>
                          <a14:foregroundMark x1="99667" y1="12333" x2="99667" y2="12333"/>
                          <a14:foregroundMark x1="99069" y1="72805" x2="99333" y2="72667"/>
                          <a14:foregroundMark x1="98696" y1="73000" x2="98964" y2="72860"/>
                          <a14:foregroundMark x1="97509" y1="73619" x2="98696" y2="73000"/>
                          <a14:foregroundMark x1="1667" y1="69000" x2="50667" y2="97333"/>
                          <a14:backgroundMark x1="64667" y1="96333" x2="64667" y2="96333"/>
                          <a14:backgroundMark x1="69667" y1="91333" x2="69667" y2="91333"/>
                          <a14:backgroundMark x1="72000" y1="85667" x2="72000" y2="85667"/>
                          <a14:backgroundMark x1="77000" y1="88667" x2="77000" y2="88667"/>
                          <a14:backgroundMark x1="77333" y1="86333" x2="77333" y2="86333"/>
                          <a14:backgroundMark x1="69667" y1="90000" x2="80667" y2="83667"/>
                          <a14:backgroundMark x1="80667" y1="83667" x2="80667" y2="83667"/>
                          <a14:backgroundMark x1="80667" y1="83333" x2="97000" y2="74667"/>
                          <a14:backgroundMark x1="98667" y1="73667" x2="98667" y2="73667"/>
                          <a14:backgroundMark x1="98000" y1="74000" x2="98000" y2="74000"/>
                          <a14:backgroundMark x1="62333" y1="95000" x2="63667" y2="94333"/>
                          <a14:backgroundMark x1="66333" y1="92333" x2="66333" y2="92333"/>
                          <a14:backgroundMark x1="56667" y1="95667" x2="70667" y2="92667"/>
                          <a14:backgroundMark x1="70667" y1="92667" x2="68333" y2="92667"/>
                          <a14:backgroundMark x1="67667" y1="91667" x2="74667" y2="87667"/>
                          <a14:backgroundMark x1="66000" y1="92000" x2="74333" y2="88667"/>
                          <a14:backgroundMark x1="75333" y1="92333" x2="82000" y2="88667"/>
                          <a14:backgroundMark x1="97667" y1="76333" x2="98000" y2="75667"/>
                          <a14:backgroundMark x1="99333" y1="74000" x2="99333" y2="74000"/>
                          <a14:backgroundMark x1="99333" y1="73000" x2="99333" y2="73000"/>
                          <a14:backgroundMark x1="98333" y1="74000" x2="98333" y2="74000"/>
                          <a14:backgroundMark x1="97667" y1="74000" x2="97667" y2="74000"/>
                          <a14:backgroundMark x1="97667" y1="74000" x2="97667" y2="74000"/>
                          <a14:backgroundMark x1="50667" y1="97333" x2="50667" y2="97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736" y="2328796"/>
              <a:ext cx="3817620" cy="3817620"/>
            </a:xfrm>
            <a:prstGeom prst="rect">
              <a:avLst/>
            </a:prstGeom>
          </p:spPr>
        </p:pic>
        <p:sp>
          <p:nvSpPr>
            <p:cNvPr id="17" name="Flowchart: Off-page Connector 15">
              <a:extLst>
                <a:ext uri="{FF2B5EF4-FFF2-40B4-BE49-F238E27FC236}">
                  <a16:creationId xmlns:a16="http://schemas.microsoft.com/office/drawing/2014/main" id="{ECB1B9D4-EEBA-4AC3-8E72-EBEAB3AE6BAD}"/>
                </a:ext>
              </a:extLst>
            </p:cNvPr>
            <p:cNvSpPr/>
            <p:nvPr/>
          </p:nvSpPr>
          <p:spPr>
            <a:xfrm>
              <a:off x="2800022" y="2349500"/>
              <a:ext cx="3838074" cy="373878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40 w 10040"/>
                <a:gd name="connsiteY0" fmla="*/ 0 h 10000"/>
                <a:gd name="connsiteX1" fmla="*/ 10040 w 10040"/>
                <a:gd name="connsiteY1" fmla="*/ 0 h 10000"/>
                <a:gd name="connsiteX2" fmla="*/ 10040 w 10040"/>
                <a:gd name="connsiteY2" fmla="*/ 8000 h 10000"/>
                <a:gd name="connsiteX3" fmla="*/ 5040 w 10040"/>
                <a:gd name="connsiteY3" fmla="*/ 10000 h 10000"/>
                <a:gd name="connsiteX4" fmla="*/ 0 w 10040"/>
                <a:gd name="connsiteY4" fmla="*/ 7509 h 10000"/>
                <a:gd name="connsiteX5" fmla="*/ 40 w 10040"/>
                <a:gd name="connsiteY5" fmla="*/ 0 h 10000"/>
                <a:gd name="connsiteX0" fmla="*/ 60 w 10060"/>
                <a:gd name="connsiteY0" fmla="*/ 0 h 10000"/>
                <a:gd name="connsiteX1" fmla="*/ 10060 w 10060"/>
                <a:gd name="connsiteY1" fmla="*/ 0 h 10000"/>
                <a:gd name="connsiteX2" fmla="*/ 10060 w 10060"/>
                <a:gd name="connsiteY2" fmla="*/ 8000 h 10000"/>
                <a:gd name="connsiteX3" fmla="*/ 5060 w 10060"/>
                <a:gd name="connsiteY3" fmla="*/ 10000 h 10000"/>
                <a:gd name="connsiteX4" fmla="*/ 0 w 10060"/>
                <a:gd name="connsiteY4" fmla="*/ 6977 h 10000"/>
                <a:gd name="connsiteX5" fmla="*/ 60 w 10060"/>
                <a:gd name="connsiteY5" fmla="*/ 0 h 10000"/>
                <a:gd name="connsiteX0" fmla="*/ 60 w 10060"/>
                <a:gd name="connsiteY0" fmla="*/ 0 h 10000"/>
                <a:gd name="connsiteX1" fmla="*/ 10060 w 10060"/>
                <a:gd name="connsiteY1" fmla="*/ 0 h 10000"/>
                <a:gd name="connsiteX2" fmla="*/ 9961 w 10060"/>
                <a:gd name="connsiteY2" fmla="*/ 7202 h 10000"/>
                <a:gd name="connsiteX3" fmla="*/ 5060 w 10060"/>
                <a:gd name="connsiteY3" fmla="*/ 10000 h 10000"/>
                <a:gd name="connsiteX4" fmla="*/ 0 w 10060"/>
                <a:gd name="connsiteY4" fmla="*/ 6977 h 10000"/>
                <a:gd name="connsiteX5" fmla="*/ 60 w 10060"/>
                <a:gd name="connsiteY5" fmla="*/ 0 h 10000"/>
                <a:gd name="connsiteX0" fmla="*/ 60 w 9970"/>
                <a:gd name="connsiteY0" fmla="*/ 0 h 10000"/>
                <a:gd name="connsiteX1" fmla="*/ 9961 w 9970"/>
                <a:gd name="connsiteY1" fmla="*/ 0 h 10000"/>
                <a:gd name="connsiteX2" fmla="*/ 9961 w 9970"/>
                <a:gd name="connsiteY2" fmla="*/ 7202 h 10000"/>
                <a:gd name="connsiteX3" fmla="*/ 5060 w 9970"/>
                <a:gd name="connsiteY3" fmla="*/ 10000 h 10000"/>
                <a:gd name="connsiteX4" fmla="*/ 0 w 9970"/>
                <a:gd name="connsiteY4" fmla="*/ 6977 h 10000"/>
                <a:gd name="connsiteX5" fmla="*/ 60 w 9970"/>
                <a:gd name="connsiteY5" fmla="*/ 0 h 10000"/>
                <a:gd name="connsiteX0" fmla="*/ 60 w 10000"/>
                <a:gd name="connsiteY0" fmla="*/ 0 h 9959"/>
                <a:gd name="connsiteX1" fmla="*/ 9991 w 10000"/>
                <a:gd name="connsiteY1" fmla="*/ 0 h 9959"/>
                <a:gd name="connsiteX2" fmla="*/ 9991 w 10000"/>
                <a:gd name="connsiteY2" fmla="*/ 7202 h 9959"/>
                <a:gd name="connsiteX3" fmla="*/ 4976 w 10000"/>
                <a:gd name="connsiteY3" fmla="*/ 9959 h 9959"/>
                <a:gd name="connsiteX4" fmla="*/ 0 w 10000"/>
                <a:gd name="connsiteY4" fmla="*/ 6977 h 9959"/>
                <a:gd name="connsiteX5" fmla="*/ 60 w 10000"/>
                <a:gd name="connsiteY5" fmla="*/ 0 h 9959"/>
                <a:gd name="connsiteX0" fmla="*/ 80 w 10020"/>
                <a:gd name="connsiteY0" fmla="*/ 0 h 10000"/>
                <a:gd name="connsiteX1" fmla="*/ 10011 w 10020"/>
                <a:gd name="connsiteY1" fmla="*/ 0 h 10000"/>
                <a:gd name="connsiteX2" fmla="*/ 10011 w 10020"/>
                <a:gd name="connsiteY2" fmla="*/ 7232 h 10000"/>
                <a:gd name="connsiteX3" fmla="*/ 4996 w 10020"/>
                <a:gd name="connsiteY3" fmla="*/ 10000 h 10000"/>
                <a:gd name="connsiteX4" fmla="*/ 0 w 10020"/>
                <a:gd name="connsiteY4" fmla="*/ 6965 h 10000"/>
                <a:gd name="connsiteX5" fmla="*/ 80 w 10020"/>
                <a:gd name="connsiteY5" fmla="*/ 0 h 10000"/>
                <a:gd name="connsiteX0" fmla="*/ 80 w 10020"/>
                <a:gd name="connsiteY0" fmla="*/ 0 h 10000"/>
                <a:gd name="connsiteX1" fmla="*/ 10011 w 10020"/>
                <a:gd name="connsiteY1" fmla="*/ 0 h 10000"/>
                <a:gd name="connsiteX2" fmla="*/ 10011 w 10020"/>
                <a:gd name="connsiteY2" fmla="*/ 7355 h 10000"/>
                <a:gd name="connsiteX3" fmla="*/ 4996 w 10020"/>
                <a:gd name="connsiteY3" fmla="*/ 10000 h 10000"/>
                <a:gd name="connsiteX4" fmla="*/ 0 w 10020"/>
                <a:gd name="connsiteY4" fmla="*/ 6965 h 10000"/>
                <a:gd name="connsiteX5" fmla="*/ 80 w 10020"/>
                <a:gd name="connsiteY5" fmla="*/ 0 h 10000"/>
                <a:gd name="connsiteX0" fmla="*/ 80 w 10020"/>
                <a:gd name="connsiteY0" fmla="*/ 0 h 10082"/>
                <a:gd name="connsiteX1" fmla="*/ 10011 w 10020"/>
                <a:gd name="connsiteY1" fmla="*/ 0 h 10082"/>
                <a:gd name="connsiteX2" fmla="*/ 10011 w 10020"/>
                <a:gd name="connsiteY2" fmla="*/ 7355 h 10082"/>
                <a:gd name="connsiteX3" fmla="*/ 4976 w 10020"/>
                <a:gd name="connsiteY3" fmla="*/ 10082 h 10082"/>
                <a:gd name="connsiteX4" fmla="*/ 0 w 10020"/>
                <a:gd name="connsiteY4" fmla="*/ 6965 h 10082"/>
                <a:gd name="connsiteX5" fmla="*/ 80 w 10020"/>
                <a:gd name="connsiteY5" fmla="*/ 0 h 1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" h="10082">
                  <a:moveTo>
                    <a:pt x="80" y="0"/>
                  </a:moveTo>
                  <a:lnTo>
                    <a:pt x="10011" y="0"/>
                  </a:lnTo>
                  <a:cubicBezTo>
                    <a:pt x="9978" y="2411"/>
                    <a:pt x="10044" y="4944"/>
                    <a:pt x="10011" y="7355"/>
                  </a:cubicBezTo>
                  <a:lnTo>
                    <a:pt x="4976" y="10082"/>
                  </a:lnTo>
                  <a:lnTo>
                    <a:pt x="0" y="6965"/>
                  </a:lnTo>
                  <a:cubicBezTo>
                    <a:pt x="13" y="4451"/>
                    <a:pt x="67" y="2513"/>
                    <a:pt x="80" y="0"/>
                  </a:cubicBez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EC48DC0-53C0-4F94-8F0B-456D4DEB7AF9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8" r="640"/>
          <a:stretch/>
        </p:blipFill>
        <p:spPr>
          <a:xfrm>
            <a:off x="2946726" y="2751231"/>
            <a:ext cx="1743852" cy="104043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3FF04A-51BE-4EA0-92A0-E8AAEF903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" y="4916933"/>
            <a:ext cx="4185059" cy="158243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EE5EF8F-BE6B-4267-9D11-0D0160BA98B3}"/>
              </a:ext>
            </a:extLst>
          </p:cNvPr>
          <p:cNvSpPr/>
          <p:nvPr/>
        </p:nvSpPr>
        <p:spPr>
          <a:xfrm>
            <a:off x="4355690" y="5710178"/>
            <a:ext cx="477069" cy="4335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4120F0C-0EF8-4F0A-B228-35D0747323CA}"/>
              </a:ext>
            </a:extLst>
          </p:cNvPr>
          <p:cNvSpPr/>
          <p:nvPr/>
        </p:nvSpPr>
        <p:spPr>
          <a:xfrm rot="10800000">
            <a:off x="4947085" y="5710618"/>
            <a:ext cx="879988" cy="43358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6AEAF2-9947-4C5C-B57B-5729A6016803}"/>
              </a:ext>
            </a:extLst>
          </p:cNvPr>
          <p:cNvSpPr/>
          <p:nvPr/>
        </p:nvSpPr>
        <p:spPr>
          <a:xfrm>
            <a:off x="2501694" y="5739038"/>
            <a:ext cx="477069" cy="4335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833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5A6B4-E49F-0FFF-298A-9C4A0E5D3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7F424-2445-B85F-FC5F-84D29B45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113EF-B50D-92B9-D3D8-1ACE0CAD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AFC8A4-2C52-435F-8FA6-7953F3F40F9E}"/>
              </a:ext>
            </a:extLst>
          </p:cNvPr>
          <p:cNvSpPr txBox="1"/>
          <p:nvPr/>
        </p:nvSpPr>
        <p:spPr>
          <a:xfrm>
            <a:off x="485529" y="1651936"/>
            <a:ext cx="60922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NZ" sz="3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NZ" sz="3600" b="1" dirty="0">
                <a:solidFill>
                  <a:schemeClr val="accent6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the public think </a:t>
            </a:r>
            <a:r>
              <a:rPr lang="en-NZ" sz="3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NZ wood and forestry industries – what resonates and </a:t>
            </a:r>
            <a:r>
              <a:rPr lang="en-NZ" sz="3600" b="1" dirty="0">
                <a:solidFill>
                  <a:schemeClr val="accent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repeats</a:t>
            </a:r>
            <a:r>
              <a:rPr lang="en-NZ" sz="36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NZ" sz="3600" b="1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56420A-07FA-487E-ADAD-15B59DA51D5C}"/>
              </a:ext>
            </a:extLst>
          </p:cNvPr>
          <p:cNvGrpSpPr/>
          <p:nvPr/>
        </p:nvGrpSpPr>
        <p:grpSpPr>
          <a:xfrm>
            <a:off x="6781681" y="479595"/>
            <a:ext cx="4232323" cy="2637231"/>
            <a:chOff x="7039491" y="398184"/>
            <a:chExt cx="4086286" cy="29006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8C0A9B-E95F-4E67-9D56-55D06BA98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9491" y="736738"/>
              <a:ext cx="4086286" cy="256208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39EB0F-EE10-4EEA-910A-BB356408F4E5}"/>
                </a:ext>
              </a:extLst>
            </p:cNvPr>
            <p:cNvSpPr txBox="1"/>
            <p:nvPr/>
          </p:nvSpPr>
          <p:spPr>
            <a:xfrm>
              <a:off x="7160801" y="398184"/>
              <a:ext cx="3964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600" b="1" dirty="0">
                  <a:solidFill>
                    <a:srgbClr val="FF0000"/>
                  </a:solidFill>
                  <a:latin typeface="+mj-lt"/>
                </a:rPr>
                <a:t>DAMAGE, DESTRUCTION, HEALTH &amp; SAFETY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EC2E85B-9303-49E6-A01D-4DD307621610}"/>
              </a:ext>
            </a:extLst>
          </p:cNvPr>
          <p:cNvGrpSpPr/>
          <p:nvPr/>
        </p:nvGrpSpPr>
        <p:grpSpPr>
          <a:xfrm>
            <a:off x="6813506" y="3556431"/>
            <a:ext cx="4232323" cy="2636654"/>
            <a:chOff x="5629156" y="1320744"/>
            <a:chExt cx="6199372" cy="49201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6CD7BE-FAAA-48F9-85E4-F8A9B371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156" y="1320744"/>
              <a:ext cx="6106803" cy="38289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B25BA-E64B-4840-8167-981DBDB05858}"/>
                </a:ext>
              </a:extLst>
            </p:cNvPr>
            <p:cNvSpPr txBox="1"/>
            <p:nvPr/>
          </p:nvSpPr>
          <p:spPr>
            <a:xfrm>
              <a:off x="5629156" y="5149687"/>
              <a:ext cx="6199372" cy="109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600" b="1" dirty="0">
                  <a:solidFill>
                    <a:srgbClr val="FF0000"/>
                  </a:solidFill>
                  <a:latin typeface="+mj-lt"/>
                </a:rPr>
                <a:t>MILLION M3 (TONNE) RAW LOGS SHIPPED - NO VALUE ADD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07CFCE1-7253-494E-B1F2-B0C9ACBD5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60" y="3556431"/>
            <a:ext cx="4310927" cy="20518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0C5262-C59A-466A-9542-4CA17071EBF7}"/>
              </a:ext>
            </a:extLst>
          </p:cNvPr>
          <p:cNvSpPr txBox="1"/>
          <p:nvPr/>
        </p:nvSpPr>
        <p:spPr>
          <a:xfrm>
            <a:off x="988660" y="5608310"/>
            <a:ext cx="4043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>
                <a:solidFill>
                  <a:srgbClr val="FF0000"/>
                </a:solidFill>
                <a:latin typeface="+mj-lt"/>
              </a:rPr>
              <a:t>ONGOING MILL CLOSURES; JOB LOSSES; RURAL ECONOMIC STRESS</a:t>
            </a:r>
          </a:p>
        </p:txBody>
      </p:sp>
    </p:spTree>
    <p:extLst>
      <p:ext uri="{BB962C8B-B14F-4D97-AF65-F5344CB8AC3E}">
        <p14:creationId xmlns:p14="http://schemas.microsoft.com/office/powerpoint/2010/main" val="31240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5A288-A3BA-4C05-AE99-259F96B2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89A4A1-5A27-49D3-B97A-A48A86B2F45D}"/>
              </a:ext>
            </a:extLst>
          </p:cNvPr>
          <p:cNvSpPr txBox="1"/>
          <p:nvPr/>
        </p:nvSpPr>
        <p:spPr>
          <a:xfrm>
            <a:off x="554908" y="1682856"/>
            <a:ext cx="48583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4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Never Let a Good </a:t>
            </a:r>
            <a:r>
              <a:rPr lang="en-NZ" sz="4800" b="1" dirty="0">
                <a:solidFill>
                  <a:schemeClr val="accent6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en-NZ" sz="4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Go By (</a:t>
            </a:r>
            <a:r>
              <a:rPr lang="en-NZ" sz="4800" b="1" dirty="0">
                <a:solidFill>
                  <a:schemeClr val="accent6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BUY</a:t>
            </a:r>
            <a:r>
              <a:rPr lang="en-NZ" sz="4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971D478-8EAD-4CE9-9B7D-58E59852D362}"/>
              </a:ext>
            </a:extLst>
          </p:cNvPr>
          <p:cNvSpPr txBox="1">
            <a:spLocks/>
          </p:cNvSpPr>
          <p:nvPr/>
        </p:nvSpPr>
        <p:spPr>
          <a:xfrm>
            <a:off x="7830841" y="510592"/>
            <a:ext cx="4083835" cy="2282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 algn="l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Mauri.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E314A-42F0-4E21-9864-79A1DEA16C80}"/>
              </a:ext>
            </a:extLst>
          </p:cNvPr>
          <p:cNvSpPr txBox="1"/>
          <p:nvPr/>
        </p:nvSpPr>
        <p:spPr>
          <a:xfrm>
            <a:off x="554907" y="3517239"/>
            <a:ext cx="54169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If you want to change the value of the sector: </a:t>
            </a:r>
            <a:r>
              <a:rPr lang="en-NZ" sz="2400" b="1" dirty="0">
                <a:solidFill>
                  <a:schemeClr val="accent6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Change Markets</a:t>
            </a:r>
            <a:r>
              <a:rPr lang="en-NZ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NZ" sz="2400" b="1" dirty="0">
              <a:solidFill>
                <a:schemeClr val="accent6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NZ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NZ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NZ" sz="2400" b="1" dirty="0">
                <a:solidFill>
                  <a:schemeClr val="accent6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en-NZ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rarely occurs in the mainstream: Occurs first in their </a:t>
            </a:r>
            <a:r>
              <a:rPr lang="en-NZ" sz="2400" b="1" dirty="0">
                <a:solidFill>
                  <a:schemeClr val="accent6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Blind-Spot</a:t>
            </a:r>
            <a:r>
              <a:rPr lang="en-NZ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NZ" sz="2400" b="1" dirty="0">
              <a:solidFill>
                <a:schemeClr val="accent6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531ADB-26A2-4B45-9423-6E1B4C2FF24C}"/>
              </a:ext>
            </a:extLst>
          </p:cNvPr>
          <p:cNvGrpSpPr/>
          <p:nvPr/>
        </p:nvGrpSpPr>
        <p:grpSpPr>
          <a:xfrm>
            <a:off x="6220174" y="1394230"/>
            <a:ext cx="5591548" cy="4069540"/>
            <a:chOff x="6220174" y="1394230"/>
            <a:chExt cx="5591548" cy="40695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7819CC-E777-49C6-874A-882E34DE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1607" y="1394230"/>
              <a:ext cx="3840115" cy="406181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78EEDA5-EE60-4CE5-9F13-6689F1801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0174" y="1407962"/>
              <a:ext cx="1751433" cy="4055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5A6B4-E49F-0FFF-298A-9C4A0E5D3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7F424-2445-B85F-FC5F-84D29B45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113EF-B50D-92B9-D3D8-1ACE0CAD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19E8C-B4B0-0B8B-604B-26B8903B1C58}"/>
              </a:ext>
            </a:extLst>
          </p:cNvPr>
          <p:cNvSpPr txBox="1"/>
          <p:nvPr/>
        </p:nvSpPr>
        <p:spPr>
          <a:xfrm>
            <a:off x="476202" y="2203501"/>
            <a:ext cx="4230902" cy="290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900"/>
              </a:spcAft>
            </a:pPr>
            <a:r>
              <a:rPr lang="en-NZ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NZ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NZ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32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Asia-Pacific</a:t>
            </a:r>
            <a:r>
              <a:rPr lang="en-NZ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group.</a:t>
            </a:r>
          </a:p>
          <a:p>
            <a:pPr>
              <a:lnSpc>
                <a:spcPct val="140000"/>
              </a:lnSpc>
              <a:spcAft>
                <a:spcPts val="900"/>
              </a:spcAft>
            </a:pPr>
            <a:r>
              <a:rPr lang="en-NZ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Convert </a:t>
            </a:r>
            <a:r>
              <a:rPr lang="en-NZ" sz="3200" b="1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wood biomass -</a:t>
            </a:r>
            <a:r>
              <a:rPr lang="en-NZ" sz="32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bioenergy, </a:t>
            </a:r>
            <a:r>
              <a:rPr lang="en-NZ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biochemicals and biomaterials.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A5C7D2C-E9C2-43DE-BB45-02091A2A36D6}"/>
              </a:ext>
            </a:extLst>
          </p:cNvPr>
          <p:cNvSpPr txBox="1">
            <a:spLocks/>
          </p:cNvSpPr>
          <p:nvPr/>
        </p:nvSpPr>
        <p:spPr>
          <a:xfrm>
            <a:off x="6990562" y="394845"/>
            <a:ext cx="4032413" cy="2282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 algn="l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Kaupapa.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8C75E-3ACE-4097-A2C8-5D872500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203" y="3429000"/>
            <a:ext cx="5247681" cy="2510598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6190982F-F2E4-4426-8B8A-9F00CEF90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811" y="5939598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</a:rPr>
              <a:t>18. Roland Geyer et al. Sci Adv 2017;3:e1700782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3975-27F3-4B4F-8707-215165BA9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640" y="3654218"/>
            <a:ext cx="1822184" cy="2412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09536-A468-42A5-806E-A63E9E3A3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480" y="1210002"/>
            <a:ext cx="2803125" cy="2412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CD95A-85EC-44F0-B083-96EB55124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044" y="1120731"/>
            <a:ext cx="1929255" cy="24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5A288-A3BA-4C05-AE99-259F96B2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F3212-4F4A-4D0A-B8E0-FFC4F891CC54}"/>
              </a:ext>
            </a:extLst>
          </p:cNvPr>
          <p:cNvSpPr txBox="1"/>
          <p:nvPr/>
        </p:nvSpPr>
        <p:spPr>
          <a:xfrm>
            <a:off x="999470" y="5912616"/>
            <a:ext cx="4945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 Economy Requires</a:t>
            </a:r>
            <a:endParaRPr lang="en-NZ" sz="3200" b="1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766D809-B9AA-48AC-8A39-3B8AB05B26F9}"/>
              </a:ext>
            </a:extLst>
          </p:cNvPr>
          <p:cNvSpPr/>
          <p:nvPr/>
        </p:nvSpPr>
        <p:spPr>
          <a:xfrm>
            <a:off x="4800277" y="4130233"/>
            <a:ext cx="1859975" cy="1856009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700" dirty="0">
                <a:latin typeface="+mj-lt"/>
              </a:rPr>
              <a:t>Bio </a:t>
            </a:r>
          </a:p>
          <a:p>
            <a:pPr algn="ctr"/>
            <a:r>
              <a:rPr lang="en-NZ" sz="1700" b="1" dirty="0">
                <a:latin typeface="+mj-lt"/>
              </a:rPr>
              <a:t>ENERGY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A075EAF6-450F-498E-9302-DA5E42854D8E}"/>
              </a:ext>
            </a:extLst>
          </p:cNvPr>
          <p:cNvSpPr/>
          <p:nvPr/>
        </p:nvSpPr>
        <p:spPr>
          <a:xfrm>
            <a:off x="645353" y="4197312"/>
            <a:ext cx="1859975" cy="1758478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700" dirty="0">
                <a:latin typeface="+mj-lt"/>
              </a:rPr>
              <a:t>Bio </a:t>
            </a:r>
            <a:r>
              <a:rPr lang="en-NZ" sz="1700" b="1" dirty="0">
                <a:latin typeface="+mj-lt"/>
              </a:rPr>
              <a:t>CHEMICALS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F1898798-C297-442E-9BB3-47149889884A}"/>
              </a:ext>
            </a:extLst>
          </p:cNvPr>
          <p:cNvSpPr/>
          <p:nvPr/>
        </p:nvSpPr>
        <p:spPr>
          <a:xfrm>
            <a:off x="2698116" y="4148546"/>
            <a:ext cx="1859975" cy="1856008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700" dirty="0">
                <a:latin typeface="+mj-lt"/>
              </a:rPr>
              <a:t>Bio </a:t>
            </a:r>
            <a:r>
              <a:rPr lang="en-NZ" sz="1700" b="1" dirty="0">
                <a:latin typeface="+mj-lt"/>
              </a:rPr>
              <a:t>MATERIALS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3804A9E-1966-44F5-B309-00ECA9E202DC}"/>
              </a:ext>
            </a:extLst>
          </p:cNvPr>
          <p:cNvSpPr txBox="1">
            <a:spLocks/>
          </p:cNvSpPr>
          <p:nvPr/>
        </p:nvSpPr>
        <p:spPr>
          <a:xfrm>
            <a:off x="6660252" y="804680"/>
            <a:ext cx="4032413" cy="834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 algn="l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Strategy.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7124F7-7828-48DA-A4A9-60C076A85AC5}"/>
              </a:ext>
            </a:extLst>
          </p:cNvPr>
          <p:cNvGrpSpPr/>
          <p:nvPr/>
        </p:nvGrpSpPr>
        <p:grpSpPr>
          <a:xfrm>
            <a:off x="798059" y="1679808"/>
            <a:ext cx="10894558" cy="1946081"/>
            <a:chOff x="798059" y="1679808"/>
            <a:chExt cx="10894558" cy="194608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645F88-6E10-43BF-9016-5210D04CEE30}"/>
                </a:ext>
              </a:extLst>
            </p:cNvPr>
            <p:cNvSpPr txBox="1"/>
            <p:nvPr/>
          </p:nvSpPr>
          <p:spPr>
            <a:xfrm>
              <a:off x="3124862" y="1679808"/>
              <a:ext cx="8567755" cy="1586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NZ" sz="4400" b="1" dirty="0">
                  <a:solidFill>
                    <a:schemeClr val="accent6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Chemical</a:t>
              </a:r>
              <a:r>
                <a:rPr lang="en-NZ" sz="44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sector.  </a:t>
              </a:r>
              <a:r>
                <a:rPr lang="en-NZ" sz="4400" b="1" dirty="0"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NZ" sz="44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enewable</a:t>
              </a:r>
              <a:r>
                <a:rPr lang="en-NZ" sz="4400" b="1" dirty="0">
                  <a:solidFill>
                    <a:schemeClr val="accent6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forestry</a:t>
              </a:r>
              <a:r>
                <a:rPr lang="en-NZ" sz="44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NZ" sz="4400" b="1" dirty="0">
                  <a:solidFill>
                    <a:schemeClr val="accent6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Sophistication</a:t>
              </a:r>
              <a:r>
                <a:rPr lang="en-NZ" sz="44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equal petrochemical</a:t>
              </a:r>
              <a:r>
                <a:rPr lang="en-NZ" sz="4400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NZ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F28AF4D-BA59-43D1-B17F-4CA1AF30E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59" y="1695487"/>
              <a:ext cx="2176445" cy="1930402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414EE7-3B49-4828-880F-1843477992D4}"/>
              </a:ext>
            </a:extLst>
          </p:cNvPr>
          <p:cNvSpPr/>
          <p:nvPr/>
        </p:nvSpPr>
        <p:spPr>
          <a:xfrm>
            <a:off x="647700" y="1679808"/>
            <a:ext cx="11108806" cy="197590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24D2D3-D94F-46E2-A008-635091F4F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820" y="3720808"/>
            <a:ext cx="1683378" cy="2407920"/>
          </a:xfrm>
          <a:prstGeom prst="rect">
            <a:avLst/>
          </a:prstGeom>
        </p:spPr>
      </p:pic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69CDE133-739D-4E1E-B2D6-F1BD06B0E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545341"/>
              </p:ext>
            </p:extLst>
          </p:nvPr>
        </p:nvGraphicFramePr>
        <p:xfrm>
          <a:off x="7946695" y="3720807"/>
          <a:ext cx="1985125" cy="2407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5346">
                  <a:extLst>
                    <a:ext uri="{9D8B030D-6E8A-4147-A177-3AD203B41FA5}">
                      <a16:colId xmlns:a16="http://schemas.microsoft.com/office/drawing/2014/main" val="2168435559"/>
                    </a:ext>
                  </a:extLst>
                </a:gridCol>
                <a:gridCol w="609779">
                  <a:extLst>
                    <a:ext uri="{9D8B030D-6E8A-4147-A177-3AD203B41FA5}">
                      <a16:colId xmlns:a16="http://schemas.microsoft.com/office/drawing/2014/main" val="3123241872"/>
                    </a:ext>
                  </a:extLst>
                </a:gridCol>
              </a:tblGrid>
              <a:tr h="2452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Products</a:t>
                      </a:r>
                    </a:p>
                  </a:txBody>
                  <a:tcPr>
                    <a:solidFill>
                      <a:schemeClr val="tx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%</a:t>
                      </a:r>
                    </a:p>
                  </a:txBody>
                  <a:tcPr>
                    <a:solidFill>
                      <a:schemeClr val="tx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61793"/>
                  </a:ext>
                </a:extLst>
              </a:tr>
              <a:tr h="2452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Gasoline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45%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47860"/>
                  </a:ext>
                </a:extLst>
              </a:tr>
              <a:tr h="39362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Ultra-low sulfur diesel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25%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895991"/>
                  </a:ext>
                </a:extLst>
              </a:tr>
              <a:tr h="2452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Kerosene &amp; jet fuel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9%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573172"/>
                  </a:ext>
                </a:extLst>
              </a:tr>
              <a:tr h="2452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Residual fuel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2%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076189"/>
                  </a:ext>
                </a:extLst>
              </a:tr>
              <a:tr h="2452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Other products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13%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846228"/>
                  </a:ext>
                </a:extLst>
              </a:tr>
              <a:tr h="2452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Distillate / heating oil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2%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229319"/>
                  </a:ext>
                </a:extLst>
              </a:tr>
              <a:tr h="39362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Hydrocarbon gas liquids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645589"/>
                  </a:ext>
                </a:extLst>
              </a:tr>
            </a:tbl>
          </a:graphicData>
        </a:graphic>
      </p:graphicFrame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63E0CB49-B0A2-4B81-8954-6FB8B054AC42}"/>
              </a:ext>
            </a:extLst>
          </p:cNvPr>
          <p:cNvSpPr/>
          <p:nvPr/>
        </p:nvSpPr>
        <p:spPr>
          <a:xfrm>
            <a:off x="5682737" y="5747855"/>
            <a:ext cx="2403908" cy="891939"/>
          </a:xfrm>
          <a:prstGeom prst="wedgeEllipseCallout">
            <a:avLst>
              <a:gd name="adj1" fmla="val 46644"/>
              <a:gd name="adj2" fmla="val -44780"/>
            </a:avLst>
          </a:prstGeom>
          <a:solidFill>
            <a:srgbClr val="1A1F26">
              <a:alpha val="92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Detergents, paint &amp; solvents, propane, plastic products, and synthetic rubber</a:t>
            </a:r>
          </a:p>
        </p:txBody>
      </p:sp>
    </p:spTree>
    <p:extLst>
      <p:ext uri="{BB962C8B-B14F-4D97-AF65-F5344CB8AC3E}">
        <p14:creationId xmlns:p14="http://schemas.microsoft.com/office/powerpoint/2010/main" val="27492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5A6B4-E49F-0FFF-298A-9C4A0E5D3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7F424-2445-B85F-FC5F-84D29B45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113EF-B50D-92B9-D3D8-1ACE0CAD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A5C7D2C-E9C2-43DE-BB45-02091A2A36D6}"/>
              </a:ext>
            </a:extLst>
          </p:cNvPr>
          <p:cNvSpPr txBox="1">
            <a:spLocks/>
          </p:cNvSpPr>
          <p:nvPr/>
        </p:nvSpPr>
        <p:spPr>
          <a:xfrm>
            <a:off x="6358733" y="737865"/>
            <a:ext cx="5897334" cy="2282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 algn="l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Technologies.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2064A2-FB3F-47AC-B370-2E4FF4B7E960}"/>
              </a:ext>
            </a:extLst>
          </p:cNvPr>
          <p:cNvSpPr txBox="1"/>
          <p:nvPr/>
        </p:nvSpPr>
        <p:spPr>
          <a:xfrm>
            <a:off x="7151751" y="1820223"/>
            <a:ext cx="474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latin typeface="+mj-lt"/>
              </a:rPr>
              <a:t>2023 Top </a:t>
            </a:r>
            <a:r>
              <a:rPr lang="en-NZ" sz="2400" b="1" dirty="0">
                <a:latin typeface="+mj-lt"/>
              </a:rPr>
              <a:t>100 Global R&amp;D Award</a:t>
            </a:r>
          </a:p>
          <a:p>
            <a:r>
              <a:rPr lang="en-NZ" sz="2400" dirty="0">
                <a:latin typeface="+mj-lt"/>
              </a:rPr>
              <a:t>Fixed Carbon Technology: </a:t>
            </a:r>
            <a:r>
              <a:rPr lang="en-NZ" sz="2400" b="1" dirty="0">
                <a:solidFill>
                  <a:schemeClr val="accent6"/>
                </a:solidFill>
                <a:latin typeface="+mj-lt"/>
              </a:rPr>
              <a:t>Carbon-Negative Bioplastics.</a:t>
            </a:r>
            <a:endParaRPr lang="en-NZ" sz="2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6AEF8C-D3DD-41B8-9CE6-0F9CE529D1DE}"/>
              </a:ext>
            </a:extLst>
          </p:cNvPr>
          <p:cNvSpPr txBox="1"/>
          <p:nvPr/>
        </p:nvSpPr>
        <p:spPr>
          <a:xfrm>
            <a:off x="1010348" y="4575210"/>
            <a:ext cx="402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>
                <a:latin typeface="+mj-lt"/>
              </a:rPr>
              <a:t>One of the </a:t>
            </a:r>
            <a:r>
              <a:rPr lang="en-NZ" sz="2000" b="1" dirty="0">
                <a:solidFill>
                  <a:schemeClr val="accent6"/>
                </a:solidFill>
                <a:latin typeface="+mj-lt"/>
              </a:rPr>
              <a:t>100 Most Technologically Significant</a:t>
            </a:r>
            <a:r>
              <a:rPr lang="en-N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NZ" sz="2000" dirty="0">
                <a:latin typeface="+mj-lt"/>
              </a:rPr>
              <a:t>New Products of the Year in Process/Prototyping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BDA61A-6549-481C-B1DF-636EFE64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021" y="2121496"/>
            <a:ext cx="572071" cy="59778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A group of men in suits&#10;&#10;Description automatically generated">
            <a:extLst>
              <a:ext uri="{FF2B5EF4-FFF2-40B4-BE49-F238E27FC236}">
                <a16:creationId xmlns:a16="http://schemas.microsoft.com/office/drawing/2014/main" id="{1A5B23D8-DF1C-4D21-A79D-86ECE4EF0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8" y="2155153"/>
            <a:ext cx="4029902" cy="21550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E844E-DD51-44CD-B3C5-A9808D66E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459" y="3239050"/>
            <a:ext cx="5277042" cy="27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5A6B4-E49F-0FFF-298A-9C4A0E5D3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7F424-2445-B85F-FC5F-84D29B45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113EF-B50D-92B9-D3D8-1ACE0CAD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A5C7D2C-E9C2-43DE-BB45-02091A2A36D6}"/>
              </a:ext>
            </a:extLst>
          </p:cNvPr>
          <p:cNvSpPr txBox="1">
            <a:spLocks/>
          </p:cNvSpPr>
          <p:nvPr/>
        </p:nvSpPr>
        <p:spPr>
          <a:xfrm>
            <a:off x="6683590" y="578571"/>
            <a:ext cx="5700297" cy="2282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 algn="l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 Bio-Solutions.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F50F81-038A-4200-A443-4243E4414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06" y="1815179"/>
            <a:ext cx="5700297" cy="3673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B357CA-F488-46A2-AD63-E3CF6FA59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400" y="5042821"/>
            <a:ext cx="1520665" cy="16656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FBD411-B2C8-469B-928D-708CA1BA6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952" y="1884121"/>
            <a:ext cx="4874837" cy="360497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581CFD6-EE27-499B-914D-8E3D6B2C62F7}"/>
              </a:ext>
            </a:extLst>
          </p:cNvPr>
          <p:cNvGrpSpPr/>
          <p:nvPr/>
        </p:nvGrpSpPr>
        <p:grpSpPr>
          <a:xfrm>
            <a:off x="6576944" y="1829058"/>
            <a:ext cx="5416390" cy="3816821"/>
            <a:chOff x="8442268" y="1224212"/>
            <a:chExt cx="5279581" cy="346095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513E8CF-8B61-4B3C-AE9F-3B81450568E1}"/>
                </a:ext>
              </a:extLst>
            </p:cNvPr>
            <p:cNvSpPr/>
            <p:nvPr/>
          </p:nvSpPr>
          <p:spPr>
            <a:xfrm>
              <a:off x="8442268" y="1224212"/>
              <a:ext cx="5279581" cy="34609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4680CA3-5F55-4B05-8F55-701A92480B51}"/>
                </a:ext>
              </a:extLst>
            </p:cNvPr>
            <p:cNvGrpSpPr/>
            <p:nvPr/>
          </p:nvGrpSpPr>
          <p:grpSpPr>
            <a:xfrm>
              <a:off x="8709763" y="1504948"/>
              <a:ext cx="4434349" cy="2900988"/>
              <a:chOff x="9300270" y="4204029"/>
              <a:chExt cx="3891721" cy="2488505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78B042-081A-4B91-8CB3-953E33B86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00270" y="5148510"/>
                <a:ext cx="3891721" cy="1544024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0D46973-F778-4289-83B0-F11198C1D3C2}"/>
                  </a:ext>
                </a:extLst>
              </p:cNvPr>
              <p:cNvSpPr/>
              <p:nvPr/>
            </p:nvSpPr>
            <p:spPr>
              <a:xfrm>
                <a:off x="10759527" y="4211487"/>
                <a:ext cx="993803" cy="852282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NZ" sz="2000" b="1" dirty="0">
                    <a:solidFill>
                      <a:schemeClr val="accent6"/>
                    </a:solidFill>
                  </a:rPr>
                  <a:t>$</a:t>
                </a:r>
                <a:r>
                  <a:rPr lang="en-NZ" sz="2000" b="1" dirty="0">
                    <a:solidFill>
                      <a:schemeClr val="accent6"/>
                    </a:solidFill>
                    <a:latin typeface="+mj-lt"/>
                  </a:rPr>
                  <a:t>3-4k ton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57707DC-78B5-41C6-93DC-291264FF9D02}"/>
                  </a:ext>
                </a:extLst>
              </p:cNvPr>
              <p:cNvSpPr/>
              <p:nvPr/>
            </p:nvSpPr>
            <p:spPr>
              <a:xfrm>
                <a:off x="12017593" y="4213827"/>
                <a:ext cx="993803" cy="86052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NZ" sz="2000" b="1" dirty="0">
                    <a:solidFill>
                      <a:schemeClr val="accent6"/>
                    </a:solidFill>
                    <a:latin typeface="+mj-lt"/>
                  </a:rPr>
                  <a:t>12 billion units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D3D949B-6FA7-42BF-A726-6FAAAAC53593}"/>
                  </a:ext>
                </a:extLst>
              </p:cNvPr>
              <p:cNvSpPr/>
              <p:nvPr/>
            </p:nvSpPr>
            <p:spPr>
              <a:xfrm>
                <a:off x="9439962" y="4204029"/>
                <a:ext cx="993803" cy="86052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NZ" sz="2000" b="1" dirty="0">
                    <a:solidFill>
                      <a:schemeClr val="accent6"/>
                    </a:solidFill>
                    <a:latin typeface="+mj-lt"/>
                  </a:rPr>
                  <a:t>4 billion Units </a:t>
                </a:r>
              </a:p>
            </p:txBody>
          </p:sp>
        </p:grp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D69245F-E9AB-4A81-BBA5-5F29300CC376}"/>
                </a:ext>
              </a:extLst>
            </p:cNvPr>
            <p:cNvSpPr/>
            <p:nvPr/>
          </p:nvSpPr>
          <p:spPr>
            <a:xfrm>
              <a:off x="8903969" y="1504947"/>
              <a:ext cx="4069403" cy="993552"/>
            </a:xfrm>
            <a:prstGeom prst="roundRect">
              <a:avLst/>
            </a:prstGeom>
            <a:noFill/>
            <a:ln w="28575">
              <a:solidFill>
                <a:srgbClr val="772C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5A18903-AB88-464A-81A6-E410CA4AB866}"/>
              </a:ext>
            </a:extLst>
          </p:cNvPr>
          <p:cNvSpPr txBox="1"/>
          <p:nvPr/>
        </p:nvSpPr>
        <p:spPr>
          <a:xfrm>
            <a:off x="3721749" y="4114588"/>
            <a:ext cx="17744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00" dirty="0">
                <a:latin typeface="+mj-lt"/>
              </a:rPr>
              <a:t>Circulate Steam and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09448-C91E-41D1-A393-5088008AF95A}"/>
              </a:ext>
            </a:extLst>
          </p:cNvPr>
          <p:cNvSpPr txBox="1"/>
          <p:nvPr/>
        </p:nvSpPr>
        <p:spPr>
          <a:xfrm>
            <a:off x="1967362" y="3650472"/>
            <a:ext cx="2014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00" dirty="0">
                <a:latin typeface="+mj-lt"/>
              </a:rPr>
              <a:t>Circulate Water, Single Logistic Hub</a:t>
            </a:r>
          </a:p>
        </p:txBody>
      </p:sp>
    </p:spTree>
    <p:extLst>
      <p:ext uri="{BB962C8B-B14F-4D97-AF65-F5344CB8AC3E}">
        <p14:creationId xmlns:p14="http://schemas.microsoft.com/office/powerpoint/2010/main" val="13913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5A6B4-E49F-0FFF-298A-9C4A0E5D3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7F424-2445-B85F-FC5F-84D29B45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5603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NZ Bio Forestry™</a:t>
            </a:r>
            <a:br>
              <a:rPr lang="en-US" sz="1400" dirty="0"/>
            </a:br>
            <a:r>
              <a:rPr lang="en-US" sz="2000" b="1" dirty="0">
                <a:solidFill>
                  <a:schemeClr val="accent6"/>
                </a:solidFill>
              </a:rPr>
              <a:t>A Future Renewable</a:t>
            </a: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>
                <a:solidFill>
                  <a:schemeClr val="accent6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113EF-B50D-92B9-D3D8-1ACE0CAD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94128"/>
            <a:ext cx="601434" cy="60143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A5C7D2C-E9C2-43DE-BB45-02091A2A36D6}"/>
              </a:ext>
            </a:extLst>
          </p:cNvPr>
          <p:cNvSpPr txBox="1">
            <a:spLocks/>
          </p:cNvSpPr>
          <p:nvPr/>
        </p:nvSpPr>
        <p:spPr>
          <a:xfrm>
            <a:off x="6272982" y="578571"/>
            <a:ext cx="6110906" cy="2282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39750" algn="l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accent6"/>
                </a:solidFill>
                <a:ea typeface="Arial" panose="020B0604020202020204" pitchFamily="34" charset="0"/>
                <a:cs typeface="Times New Roman (Body CS)"/>
              </a:rPr>
              <a:t>Right</a:t>
            </a:r>
            <a:r>
              <a:rPr lang="en-US" sz="4000" dirty="0">
                <a:ea typeface="Arial" panose="020B0604020202020204" pitchFamily="34" charset="0"/>
                <a:cs typeface="Times New Roman (Body CS)"/>
              </a:rPr>
              <a:t> Market Incentives.</a:t>
            </a:r>
          </a:p>
        </p:txBody>
      </p:sp>
      <p:pic>
        <p:nvPicPr>
          <p:cNvPr id="7" name="Picture 6" descr="A hand holding a plastic cup&#10;&#10;Description automatically generated">
            <a:extLst>
              <a:ext uri="{FF2B5EF4-FFF2-40B4-BE49-F238E27FC236}">
                <a16:creationId xmlns:a16="http://schemas.microsoft.com/office/drawing/2014/main" id="{3552B64F-D433-487F-AFFE-AD3125FA0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0" y="1667673"/>
            <a:ext cx="4953168" cy="306362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3A0A983-2C6C-4F39-9B0D-3B0E16D0A8D3}"/>
              </a:ext>
            </a:extLst>
          </p:cNvPr>
          <p:cNvGrpSpPr/>
          <p:nvPr/>
        </p:nvGrpSpPr>
        <p:grpSpPr>
          <a:xfrm>
            <a:off x="399817" y="4896534"/>
            <a:ext cx="5076751" cy="1560357"/>
            <a:chOff x="2555788" y="3594109"/>
            <a:chExt cx="7080423" cy="254268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F044C5-1009-4F1B-AE42-AE1CAC3C5B7C}"/>
                </a:ext>
              </a:extLst>
            </p:cNvPr>
            <p:cNvGrpSpPr/>
            <p:nvPr/>
          </p:nvGrpSpPr>
          <p:grpSpPr>
            <a:xfrm>
              <a:off x="3108905" y="3594109"/>
              <a:ext cx="6527306" cy="1106232"/>
              <a:chOff x="1920654" y="2874442"/>
              <a:chExt cx="6527306" cy="1106232"/>
            </a:xfrm>
          </p:grpSpPr>
          <p:sp>
            <p:nvSpPr>
              <p:cNvPr id="40" name="Arrow: Pentagon 39">
                <a:extLst>
                  <a:ext uri="{FF2B5EF4-FFF2-40B4-BE49-F238E27FC236}">
                    <a16:creationId xmlns:a16="http://schemas.microsoft.com/office/drawing/2014/main" id="{47597AAE-B2B5-4628-BDC2-57ADBC260A63}"/>
                  </a:ext>
                </a:extLst>
              </p:cNvPr>
              <p:cNvSpPr/>
              <p:nvPr/>
            </p:nvSpPr>
            <p:spPr>
              <a:xfrm rot="10800000">
                <a:off x="1920654" y="2874442"/>
                <a:ext cx="6527306" cy="1106232"/>
              </a:xfrm>
              <a:prstGeom prst="homePlat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Arrow: Pentagon 8">
                <a:extLst>
                  <a:ext uri="{FF2B5EF4-FFF2-40B4-BE49-F238E27FC236}">
                    <a16:creationId xmlns:a16="http://schemas.microsoft.com/office/drawing/2014/main" id="{19C06944-82D9-4A31-A718-1C4FD566BDFB}"/>
                  </a:ext>
                </a:extLst>
              </p:cNvPr>
              <p:cNvSpPr txBox="1"/>
              <p:nvPr/>
            </p:nvSpPr>
            <p:spPr>
              <a:xfrm rot="21600000">
                <a:off x="2197212" y="2874442"/>
                <a:ext cx="6250748" cy="11062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7818" tIns="118110" rIns="220472" bIns="118110" numCol="1" spcCol="1270" anchor="ctr" anchorCtr="0">
                <a:noAutofit/>
              </a:bodyPr>
              <a:lstStyle/>
              <a:p>
                <a:pPr marL="0" lvl="0" indent="0"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Border Carbon Adjustments (BCAs)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777D79A-EC9E-4D58-82F7-D67431702AFC}"/>
                </a:ext>
              </a:extLst>
            </p:cNvPr>
            <p:cNvGrpSpPr/>
            <p:nvPr/>
          </p:nvGrpSpPr>
          <p:grpSpPr>
            <a:xfrm>
              <a:off x="3108905" y="5030561"/>
              <a:ext cx="6527306" cy="1106232"/>
              <a:chOff x="1920654" y="4310894"/>
              <a:chExt cx="6527306" cy="1106232"/>
            </a:xfrm>
          </p:grpSpPr>
          <p:sp>
            <p:nvSpPr>
              <p:cNvPr id="38" name="Arrow: Pentagon 37">
                <a:extLst>
                  <a:ext uri="{FF2B5EF4-FFF2-40B4-BE49-F238E27FC236}">
                    <a16:creationId xmlns:a16="http://schemas.microsoft.com/office/drawing/2014/main" id="{3E36CC02-9D96-4BB2-A765-B1AB41BE4821}"/>
                  </a:ext>
                </a:extLst>
              </p:cNvPr>
              <p:cNvSpPr/>
              <p:nvPr/>
            </p:nvSpPr>
            <p:spPr>
              <a:xfrm rot="10800000">
                <a:off x="1920654" y="4310894"/>
                <a:ext cx="6527306" cy="1106232"/>
              </a:xfrm>
              <a:prstGeom prst="homePlat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Arrow: Pentagon 11">
                <a:extLst>
                  <a:ext uri="{FF2B5EF4-FFF2-40B4-BE49-F238E27FC236}">
                    <a16:creationId xmlns:a16="http://schemas.microsoft.com/office/drawing/2014/main" id="{9FD58A2E-86CC-4DFD-B2F0-50FEAC60A1B8}"/>
                  </a:ext>
                </a:extLst>
              </p:cNvPr>
              <p:cNvSpPr txBox="1"/>
              <p:nvPr/>
            </p:nvSpPr>
            <p:spPr>
              <a:xfrm rot="21600000">
                <a:off x="2197212" y="4310894"/>
                <a:ext cx="6250748" cy="11062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7818" tIns="118110" rIns="220472" bIns="118110" numCol="1" spcCol="1270" anchor="ctr" anchorCtr="0">
                <a:noAutofit/>
              </a:bodyPr>
              <a:lstStyle/>
              <a:p>
                <a:pPr marL="0" lvl="0" indent="0"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New Carbon Border Tax proposal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137D6A6-1373-4831-B9CB-3384A4B6786A}"/>
                </a:ext>
              </a:extLst>
            </p:cNvPr>
            <p:cNvSpPr/>
            <p:nvPr/>
          </p:nvSpPr>
          <p:spPr>
            <a:xfrm>
              <a:off x="2555788" y="5030561"/>
              <a:ext cx="1106232" cy="1106232"/>
            </a:xfrm>
            <a:prstGeom prst="ellipse">
              <a:avLst/>
            </a:prstGeom>
            <a:blipFill>
              <a:blip r:embed="rId5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F3C0C3B-9F0E-4EF2-998E-19A53CAC713A}"/>
              </a:ext>
            </a:extLst>
          </p:cNvPr>
          <p:cNvSpPr/>
          <p:nvPr/>
        </p:nvSpPr>
        <p:spPr>
          <a:xfrm>
            <a:off x="399817" y="4846175"/>
            <a:ext cx="777347" cy="747773"/>
          </a:xfrm>
          <a:prstGeom prst="ellipse">
            <a:avLst/>
          </a:prstGeom>
          <a:blipFill>
            <a:blip r:embed="rId6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2E46C3E-14E5-4582-8268-76DAEE891212}"/>
              </a:ext>
            </a:extLst>
          </p:cNvPr>
          <p:cNvGrpSpPr/>
          <p:nvPr/>
        </p:nvGrpSpPr>
        <p:grpSpPr>
          <a:xfrm>
            <a:off x="6902245" y="5080606"/>
            <a:ext cx="4680160" cy="747773"/>
            <a:chOff x="1920654" y="1540"/>
            <a:chExt cx="6527306" cy="1106232"/>
          </a:xfrm>
        </p:grpSpPr>
        <p:sp>
          <p:nvSpPr>
            <p:cNvPr id="54" name="Arrow: Pentagon 53">
              <a:extLst>
                <a:ext uri="{FF2B5EF4-FFF2-40B4-BE49-F238E27FC236}">
                  <a16:creationId xmlns:a16="http://schemas.microsoft.com/office/drawing/2014/main" id="{A69F98C8-C665-4F56-8F79-B45FDBB2C780}"/>
                </a:ext>
              </a:extLst>
            </p:cNvPr>
            <p:cNvSpPr/>
            <p:nvPr/>
          </p:nvSpPr>
          <p:spPr>
            <a:xfrm rot="10800000">
              <a:off x="1920654" y="1540"/>
              <a:ext cx="6527306" cy="1106232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Arrow: Pentagon 4">
              <a:extLst>
                <a:ext uri="{FF2B5EF4-FFF2-40B4-BE49-F238E27FC236}">
                  <a16:creationId xmlns:a16="http://schemas.microsoft.com/office/drawing/2014/main" id="{8EB617CB-EDC0-4B51-9ED0-0A5B2A02B940}"/>
                </a:ext>
              </a:extLst>
            </p:cNvPr>
            <p:cNvSpPr txBox="1"/>
            <p:nvPr/>
          </p:nvSpPr>
          <p:spPr>
            <a:xfrm>
              <a:off x="2740153" y="104079"/>
              <a:ext cx="5663980" cy="827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7818" tIns="118110" rIns="220472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Carbon Border Adjustment Mechanism (CBAM)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C233EBCF-B1DF-4F1C-95FE-88DE07DEFB58}"/>
              </a:ext>
            </a:extLst>
          </p:cNvPr>
          <p:cNvSpPr/>
          <p:nvPr/>
        </p:nvSpPr>
        <p:spPr>
          <a:xfrm>
            <a:off x="6456497" y="5080606"/>
            <a:ext cx="859826" cy="835793"/>
          </a:xfrm>
          <a:prstGeom prst="ellipse">
            <a:avLst/>
          </a:prstGeom>
          <a:blipFill>
            <a:blip r:embed="rId7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8CE0C6A-9217-4787-A437-5E571FF403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106" y="1683064"/>
            <a:ext cx="6031700" cy="3048238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30E28778-F1F0-4C02-8FEF-93EE19686AEB}"/>
              </a:ext>
            </a:extLst>
          </p:cNvPr>
          <p:cNvSpPr/>
          <p:nvPr/>
        </p:nvSpPr>
        <p:spPr>
          <a:xfrm rot="10800000">
            <a:off x="1819790" y="3719004"/>
            <a:ext cx="275303" cy="19071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142439-4227-4481-9D72-72C9211A1D45}"/>
              </a:ext>
            </a:extLst>
          </p:cNvPr>
          <p:cNvSpPr txBox="1"/>
          <p:nvPr/>
        </p:nvSpPr>
        <p:spPr>
          <a:xfrm>
            <a:off x="8112524" y="1379413"/>
            <a:ext cx="123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latin typeface="+mj-lt"/>
              </a:rPr>
              <a:t>Taiwan</a:t>
            </a:r>
          </a:p>
        </p:txBody>
      </p:sp>
    </p:spTree>
    <p:extLst>
      <p:ext uri="{BB962C8B-B14F-4D97-AF65-F5344CB8AC3E}">
        <p14:creationId xmlns:p14="http://schemas.microsoft.com/office/powerpoint/2010/main" val="6208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14871</TotalTime>
  <Words>769</Words>
  <Application>Microsoft Office PowerPoint</Application>
  <PresentationFormat>Widescreen</PresentationFormat>
  <Paragraphs>156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  <vt:lpstr>NZ Bio Forestry™ A Future Renewable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Biomass</dc:title>
  <dc:creator>jenny kuo</dc:creator>
  <cp:lastModifiedBy>Wayne Mulligan</cp:lastModifiedBy>
  <cp:revision>114</cp:revision>
  <dcterms:created xsi:type="dcterms:W3CDTF">2022-09-30T10:16:58Z</dcterms:created>
  <dcterms:modified xsi:type="dcterms:W3CDTF">2025-10-07T17:33:08Z</dcterms:modified>
</cp:coreProperties>
</file>