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9"/>
  </p:notesMasterIdLst>
  <p:sldIdLst>
    <p:sldId id="256" r:id="rId2"/>
    <p:sldId id="257" r:id="rId3"/>
    <p:sldId id="263" r:id="rId4"/>
    <p:sldId id="262" r:id="rId5"/>
    <p:sldId id="264" r:id="rId6"/>
    <p:sldId id="258" r:id="rId7"/>
    <p:sldId id="265" r:id="rId8"/>
    <p:sldId id="266" r:id="rId9"/>
    <p:sldId id="267" r:id="rId10"/>
    <p:sldId id="268" r:id="rId11"/>
    <p:sldId id="284" r:id="rId12"/>
    <p:sldId id="290" r:id="rId13"/>
    <p:sldId id="286" r:id="rId14"/>
    <p:sldId id="288" r:id="rId15"/>
    <p:sldId id="287" r:id="rId16"/>
    <p:sldId id="285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5A80BC-3920-4910-8F5E-89052CE5923C}" v="3" dt="2025-10-02T22:41:42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720CA-8D2F-429C-9D86-471DDAB5C41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1E37F7F7-1FF2-4747-940E-D309820B873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Increased demand for sustainable building materials</a:t>
          </a:r>
        </a:p>
      </dgm:t>
    </dgm:pt>
    <dgm:pt modelId="{485CF1CC-E51C-4F22-ABE9-AA2A5DA3287F}" type="parTrans" cxnId="{9194C4D4-3F81-4868-9CD4-2BBEA93FCC91}">
      <dgm:prSet/>
      <dgm:spPr/>
      <dgm:t>
        <a:bodyPr/>
        <a:lstStyle/>
        <a:p>
          <a:endParaRPr lang="en-US"/>
        </a:p>
      </dgm:t>
    </dgm:pt>
    <dgm:pt modelId="{39E6548E-8F1F-48E7-AEE7-0DCCEC4606F9}" type="sibTrans" cxnId="{9194C4D4-3F81-4868-9CD4-2BBEA93FCC91}">
      <dgm:prSet/>
      <dgm:spPr/>
      <dgm:t>
        <a:bodyPr/>
        <a:lstStyle/>
        <a:p>
          <a:endParaRPr lang="en-US"/>
        </a:p>
      </dgm:t>
    </dgm:pt>
    <dgm:pt modelId="{2F0FCDD4-8050-4E94-AC81-72DC9E4C71C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Export growth in paper, sawn timber, and other forestry products</a:t>
          </a:r>
        </a:p>
      </dgm:t>
    </dgm:pt>
    <dgm:pt modelId="{6786E303-FEEC-4B28-85ED-E7EAD111AFA3}" type="parTrans" cxnId="{525B8813-0D05-47A9-AAFE-44FB043CAA1C}">
      <dgm:prSet/>
      <dgm:spPr/>
      <dgm:t>
        <a:bodyPr/>
        <a:lstStyle/>
        <a:p>
          <a:endParaRPr lang="en-US"/>
        </a:p>
      </dgm:t>
    </dgm:pt>
    <dgm:pt modelId="{669D4857-9D7B-4F51-A94A-3BF35C3433DD}" type="sibTrans" cxnId="{525B8813-0D05-47A9-AAFE-44FB043CAA1C}">
      <dgm:prSet/>
      <dgm:spPr/>
      <dgm:t>
        <a:bodyPr/>
        <a:lstStyle/>
        <a:p>
          <a:endParaRPr lang="en-US"/>
        </a:p>
      </dgm:t>
    </dgm:pt>
    <dgm:pt modelId="{484E668E-CD3B-4A21-AF57-67150CA8E4F6}" type="pres">
      <dgm:prSet presAssocID="{024720CA-8D2F-429C-9D86-471DDAB5C418}" presName="root" presStyleCnt="0">
        <dgm:presLayoutVars>
          <dgm:dir/>
          <dgm:resizeHandles val="exact"/>
        </dgm:presLayoutVars>
      </dgm:prSet>
      <dgm:spPr/>
    </dgm:pt>
    <dgm:pt modelId="{75F6C757-B474-4528-881A-CA50CE8B3D7D}" type="pres">
      <dgm:prSet presAssocID="{1E37F7F7-1FF2-4747-940E-D309820B873A}" presName="compNode" presStyleCnt="0"/>
      <dgm:spPr/>
    </dgm:pt>
    <dgm:pt modelId="{6AB39F67-4DF3-4263-9530-DD0D28CB0097}" type="pres">
      <dgm:prSet presAssocID="{1E37F7F7-1FF2-4747-940E-D309820B873A}" presName="iconBgRect" presStyleLbl="bgShp" presStyleIdx="0" presStyleCnt="2"/>
      <dgm:spPr/>
    </dgm:pt>
    <dgm:pt modelId="{6F9013CB-0C9B-4489-8DD3-D504B8EDF4C2}" type="pres">
      <dgm:prSet presAssocID="{1E37F7F7-1FF2-4747-940E-D309820B873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5E96183-1ABC-4DD5-89AF-461862503421}" type="pres">
      <dgm:prSet presAssocID="{1E37F7F7-1FF2-4747-940E-D309820B873A}" presName="spaceRect" presStyleCnt="0"/>
      <dgm:spPr/>
    </dgm:pt>
    <dgm:pt modelId="{D9460A24-5884-4873-B7AB-F383AF10DABE}" type="pres">
      <dgm:prSet presAssocID="{1E37F7F7-1FF2-4747-940E-D309820B873A}" presName="textRect" presStyleLbl="revTx" presStyleIdx="0" presStyleCnt="2">
        <dgm:presLayoutVars>
          <dgm:chMax val="1"/>
          <dgm:chPref val="1"/>
        </dgm:presLayoutVars>
      </dgm:prSet>
      <dgm:spPr/>
    </dgm:pt>
    <dgm:pt modelId="{34D8DA15-D863-43B4-81CA-DFC5E231BF27}" type="pres">
      <dgm:prSet presAssocID="{39E6548E-8F1F-48E7-AEE7-0DCCEC4606F9}" presName="sibTrans" presStyleCnt="0"/>
      <dgm:spPr/>
    </dgm:pt>
    <dgm:pt modelId="{275B63E5-4123-4736-B9E6-3B6522AF3702}" type="pres">
      <dgm:prSet presAssocID="{2F0FCDD4-8050-4E94-AC81-72DC9E4C71C5}" presName="compNode" presStyleCnt="0"/>
      <dgm:spPr/>
    </dgm:pt>
    <dgm:pt modelId="{23611C59-103F-4319-93BF-01A0A79881CA}" type="pres">
      <dgm:prSet presAssocID="{2F0FCDD4-8050-4E94-AC81-72DC9E4C71C5}" presName="iconBgRect" presStyleLbl="bgShp" presStyleIdx="1" presStyleCnt="2"/>
      <dgm:spPr/>
    </dgm:pt>
    <dgm:pt modelId="{7E9EC883-E7D4-4B68-BE31-12D2759ED4B6}" type="pres">
      <dgm:prSet presAssocID="{2F0FCDD4-8050-4E94-AC81-72DC9E4C71C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 tree"/>
        </a:ext>
      </dgm:extLst>
    </dgm:pt>
    <dgm:pt modelId="{BFC6DFEB-73ED-4541-9F10-00864AB72BE8}" type="pres">
      <dgm:prSet presAssocID="{2F0FCDD4-8050-4E94-AC81-72DC9E4C71C5}" presName="spaceRect" presStyleCnt="0"/>
      <dgm:spPr/>
    </dgm:pt>
    <dgm:pt modelId="{4D5F7FE1-4BEA-44BF-A9AC-E71A9949EF21}" type="pres">
      <dgm:prSet presAssocID="{2F0FCDD4-8050-4E94-AC81-72DC9E4C71C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25B8813-0D05-47A9-AAFE-44FB043CAA1C}" srcId="{024720CA-8D2F-429C-9D86-471DDAB5C418}" destId="{2F0FCDD4-8050-4E94-AC81-72DC9E4C71C5}" srcOrd="1" destOrd="0" parTransId="{6786E303-FEEC-4B28-85ED-E7EAD111AFA3}" sibTransId="{669D4857-9D7B-4F51-A94A-3BF35C3433DD}"/>
    <dgm:cxn modelId="{EE4CE285-DABD-45D7-AFF7-093ED7394BFF}" type="presOf" srcId="{2F0FCDD4-8050-4E94-AC81-72DC9E4C71C5}" destId="{4D5F7FE1-4BEA-44BF-A9AC-E71A9949EF21}" srcOrd="0" destOrd="0" presId="urn:microsoft.com/office/officeart/2018/5/layout/IconCircleLabelList"/>
    <dgm:cxn modelId="{772D1AA9-68FE-4A27-892B-005E58CE9324}" type="presOf" srcId="{024720CA-8D2F-429C-9D86-471DDAB5C418}" destId="{484E668E-CD3B-4A21-AF57-67150CA8E4F6}" srcOrd="0" destOrd="0" presId="urn:microsoft.com/office/officeart/2018/5/layout/IconCircleLabelList"/>
    <dgm:cxn modelId="{9194C4D4-3F81-4868-9CD4-2BBEA93FCC91}" srcId="{024720CA-8D2F-429C-9D86-471DDAB5C418}" destId="{1E37F7F7-1FF2-4747-940E-D309820B873A}" srcOrd="0" destOrd="0" parTransId="{485CF1CC-E51C-4F22-ABE9-AA2A5DA3287F}" sibTransId="{39E6548E-8F1F-48E7-AEE7-0DCCEC4606F9}"/>
    <dgm:cxn modelId="{F85BF6DF-6B9D-4612-A403-BA096D1AE876}" type="presOf" srcId="{1E37F7F7-1FF2-4747-940E-D309820B873A}" destId="{D9460A24-5884-4873-B7AB-F383AF10DABE}" srcOrd="0" destOrd="0" presId="urn:microsoft.com/office/officeart/2018/5/layout/IconCircleLabelList"/>
    <dgm:cxn modelId="{5A32D90E-35C9-427C-8707-FE51C2928DF1}" type="presParOf" srcId="{484E668E-CD3B-4A21-AF57-67150CA8E4F6}" destId="{75F6C757-B474-4528-881A-CA50CE8B3D7D}" srcOrd="0" destOrd="0" presId="urn:microsoft.com/office/officeart/2018/5/layout/IconCircleLabelList"/>
    <dgm:cxn modelId="{EFE738AE-2763-4B7B-A366-35191D87AC95}" type="presParOf" srcId="{75F6C757-B474-4528-881A-CA50CE8B3D7D}" destId="{6AB39F67-4DF3-4263-9530-DD0D28CB0097}" srcOrd="0" destOrd="0" presId="urn:microsoft.com/office/officeart/2018/5/layout/IconCircleLabelList"/>
    <dgm:cxn modelId="{8C2CFF8B-AA46-4109-9F88-0E511EAEB365}" type="presParOf" srcId="{75F6C757-B474-4528-881A-CA50CE8B3D7D}" destId="{6F9013CB-0C9B-4489-8DD3-D504B8EDF4C2}" srcOrd="1" destOrd="0" presId="urn:microsoft.com/office/officeart/2018/5/layout/IconCircleLabelList"/>
    <dgm:cxn modelId="{6A88D1C6-3D83-4CB2-AC28-CD0656269B42}" type="presParOf" srcId="{75F6C757-B474-4528-881A-CA50CE8B3D7D}" destId="{C5E96183-1ABC-4DD5-89AF-461862503421}" srcOrd="2" destOrd="0" presId="urn:microsoft.com/office/officeart/2018/5/layout/IconCircleLabelList"/>
    <dgm:cxn modelId="{56DA7D5E-68D7-4CBF-91EB-CB13FABB9017}" type="presParOf" srcId="{75F6C757-B474-4528-881A-CA50CE8B3D7D}" destId="{D9460A24-5884-4873-B7AB-F383AF10DABE}" srcOrd="3" destOrd="0" presId="urn:microsoft.com/office/officeart/2018/5/layout/IconCircleLabelList"/>
    <dgm:cxn modelId="{77CC1BC9-87DC-4C02-89D6-431A349E8158}" type="presParOf" srcId="{484E668E-CD3B-4A21-AF57-67150CA8E4F6}" destId="{34D8DA15-D863-43B4-81CA-DFC5E231BF27}" srcOrd="1" destOrd="0" presId="urn:microsoft.com/office/officeart/2018/5/layout/IconCircleLabelList"/>
    <dgm:cxn modelId="{009AE497-FC65-42D1-BA6C-99C4EDF3D60E}" type="presParOf" srcId="{484E668E-CD3B-4A21-AF57-67150CA8E4F6}" destId="{275B63E5-4123-4736-B9E6-3B6522AF3702}" srcOrd="2" destOrd="0" presId="urn:microsoft.com/office/officeart/2018/5/layout/IconCircleLabelList"/>
    <dgm:cxn modelId="{9C589370-B6CF-4F1F-AAE6-7ABE92E9D6F2}" type="presParOf" srcId="{275B63E5-4123-4736-B9E6-3B6522AF3702}" destId="{23611C59-103F-4319-93BF-01A0A79881CA}" srcOrd="0" destOrd="0" presId="urn:microsoft.com/office/officeart/2018/5/layout/IconCircleLabelList"/>
    <dgm:cxn modelId="{D02A40C3-1552-4B32-9D3B-F2793BDD5DE3}" type="presParOf" srcId="{275B63E5-4123-4736-B9E6-3B6522AF3702}" destId="{7E9EC883-E7D4-4B68-BE31-12D2759ED4B6}" srcOrd="1" destOrd="0" presId="urn:microsoft.com/office/officeart/2018/5/layout/IconCircleLabelList"/>
    <dgm:cxn modelId="{4482AA99-41C7-4AC7-80C1-D75333B309DB}" type="presParOf" srcId="{275B63E5-4123-4736-B9E6-3B6522AF3702}" destId="{BFC6DFEB-73ED-4541-9F10-00864AB72BE8}" srcOrd="2" destOrd="0" presId="urn:microsoft.com/office/officeart/2018/5/layout/IconCircleLabelList"/>
    <dgm:cxn modelId="{8A5D4C5F-8026-4B0E-93D0-6532982F3E93}" type="presParOf" srcId="{275B63E5-4123-4736-B9E6-3B6522AF3702}" destId="{4D5F7FE1-4BEA-44BF-A9AC-E71A9949EF2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62C4A8-E5FA-40C7-B186-A5E11F0EA5D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95DEFF4-7136-4569-8E70-F39F00DDC274}">
      <dgm:prSet/>
      <dgm:spPr/>
      <dgm:t>
        <a:bodyPr/>
        <a:lstStyle/>
        <a:p>
          <a:r>
            <a:rPr lang="en-US"/>
            <a:t>Growth in India, Vietnam and Southeast Asia</a:t>
          </a:r>
        </a:p>
      </dgm:t>
    </dgm:pt>
    <dgm:pt modelId="{9CCA508A-33B6-4AC2-8F3B-5D363D6AE20D}" type="parTrans" cxnId="{1B297647-565A-41FE-B49D-FF21966FD37C}">
      <dgm:prSet/>
      <dgm:spPr/>
      <dgm:t>
        <a:bodyPr/>
        <a:lstStyle/>
        <a:p>
          <a:endParaRPr lang="en-US"/>
        </a:p>
      </dgm:t>
    </dgm:pt>
    <dgm:pt modelId="{9C471FAD-0DAC-4F8B-A38A-7FB59EE29CD6}" type="sibTrans" cxnId="{1B297647-565A-41FE-B49D-FF21966FD37C}">
      <dgm:prSet/>
      <dgm:spPr/>
      <dgm:t>
        <a:bodyPr/>
        <a:lstStyle/>
        <a:p>
          <a:endParaRPr lang="en-US"/>
        </a:p>
      </dgm:t>
    </dgm:pt>
    <dgm:pt modelId="{BBE8A0D6-C253-4612-BEE9-C10EE8787A93}">
      <dgm:prSet/>
      <dgm:spPr/>
      <dgm:t>
        <a:bodyPr/>
        <a:lstStyle/>
        <a:p>
          <a:r>
            <a:rPr lang="en-US"/>
            <a:t>Mass timber construction</a:t>
          </a:r>
        </a:p>
      </dgm:t>
    </dgm:pt>
    <dgm:pt modelId="{17F55C77-69A9-4BDD-9E1F-C3F641AC9A32}" type="parTrans" cxnId="{DC804288-C357-4C34-8FA1-E8B76C1237F7}">
      <dgm:prSet/>
      <dgm:spPr/>
      <dgm:t>
        <a:bodyPr/>
        <a:lstStyle/>
        <a:p>
          <a:endParaRPr lang="en-US"/>
        </a:p>
      </dgm:t>
    </dgm:pt>
    <dgm:pt modelId="{DF3C45C8-658E-4561-8B0F-4E5C3AC8E37A}" type="sibTrans" cxnId="{DC804288-C357-4C34-8FA1-E8B76C1237F7}">
      <dgm:prSet/>
      <dgm:spPr/>
      <dgm:t>
        <a:bodyPr/>
        <a:lstStyle/>
        <a:p>
          <a:endParaRPr lang="en-US"/>
        </a:p>
      </dgm:t>
    </dgm:pt>
    <dgm:pt modelId="{01AA6FA6-3969-445E-8ADF-EA120199B82E}">
      <dgm:prSet/>
      <dgm:spPr/>
      <dgm:t>
        <a:bodyPr/>
        <a:lstStyle/>
        <a:p>
          <a:r>
            <a:rPr lang="en-US"/>
            <a:t>Bioeconomy – new products</a:t>
          </a:r>
        </a:p>
      </dgm:t>
    </dgm:pt>
    <dgm:pt modelId="{3EAA4374-C892-4F81-A927-8D3FE45F2D67}" type="parTrans" cxnId="{9C9F3D10-3AB0-4CC2-9D31-DC91B1C987C7}">
      <dgm:prSet/>
      <dgm:spPr/>
      <dgm:t>
        <a:bodyPr/>
        <a:lstStyle/>
        <a:p>
          <a:endParaRPr lang="en-US"/>
        </a:p>
      </dgm:t>
    </dgm:pt>
    <dgm:pt modelId="{D623B348-6DC3-4A5C-A8F2-B4F77966F29A}" type="sibTrans" cxnId="{9C9F3D10-3AB0-4CC2-9D31-DC91B1C987C7}">
      <dgm:prSet/>
      <dgm:spPr/>
      <dgm:t>
        <a:bodyPr/>
        <a:lstStyle/>
        <a:p>
          <a:endParaRPr lang="en-US"/>
        </a:p>
      </dgm:t>
    </dgm:pt>
    <dgm:pt modelId="{C8CC4488-3763-4124-9BE0-7E657BD5ED00}">
      <dgm:prSet/>
      <dgm:spPr/>
      <dgm:t>
        <a:bodyPr/>
        <a:lstStyle/>
        <a:p>
          <a:r>
            <a:rPr lang="en-US"/>
            <a:t>Pruned clearwood  </a:t>
          </a:r>
        </a:p>
      </dgm:t>
    </dgm:pt>
    <dgm:pt modelId="{37D35657-A04C-491A-97E8-6E7366FFDA74}" type="parTrans" cxnId="{3D7182AB-4D9D-4059-8D53-AD81651F05D5}">
      <dgm:prSet/>
      <dgm:spPr/>
      <dgm:t>
        <a:bodyPr/>
        <a:lstStyle/>
        <a:p>
          <a:endParaRPr lang="en-US"/>
        </a:p>
      </dgm:t>
    </dgm:pt>
    <dgm:pt modelId="{ED287501-9213-4636-8946-400F04CA1744}" type="sibTrans" cxnId="{3D7182AB-4D9D-4059-8D53-AD81651F05D5}">
      <dgm:prSet/>
      <dgm:spPr/>
      <dgm:t>
        <a:bodyPr/>
        <a:lstStyle/>
        <a:p>
          <a:endParaRPr lang="en-US"/>
        </a:p>
      </dgm:t>
    </dgm:pt>
    <dgm:pt modelId="{563EFA47-F9D9-4841-BC44-E2EC797660A7}">
      <dgm:prSet/>
      <dgm:spPr/>
      <dgm:t>
        <a:bodyPr/>
        <a:lstStyle/>
        <a:p>
          <a:r>
            <a:rPr lang="en-US"/>
            <a:t>Innovation in value-added exports  </a:t>
          </a:r>
        </a:p>
      </dgm:t>
    </dgm:pt>
    <dgm:pt modelId="{49DA1498-4E12-469C-B670-6C7D6BFE68BE}" type="parTrans" cxnId="{E5CF1C34-2516-4BF1-AE30-79357FD1A73A}">
      <dgm:prSet/>
      <dgm:spPr/>
      <dgm:t>
        <a:bodyPr/>
        <a:lstStyle/>
        <a:p>
          <a:endParaRPr lang="en-US"/>
        </a:p>
      </dgm:t>
    </dgm:pt>
    <dgm:pt modelId="{19F6EA24-A502-44AD-BBE4-19A525D5BFF5}" type="sibTrans" cxnId="{E5CF1C34-2516-4BF1-AE30-79357FD1A73A}">
      <dgm:prSet/>
      <dgm:spPr/>
      <dgm:t>
        <a:bodyPr/>
        <a:lstStyle/>
        <a:p>
          <a:endParaRPr lang="en-US"/>
        </a:p>
      </dgm:t>
    </dgm:pt>
    <dgm:pt modelId="{B55581F1-CAAE-4187-AADA-89A6FAD2B1B7}" type="pres">
      <dgm:prSet presAssocID="{F862C4A8-E5FA-40C7-B186-A5E11F0EA5D0}" presName="linear" presStyleCnt="0">
        <dgm:presLayoutVars>
          <dgm:animLvl val="lvl"/>
          <dgm:resizeHandles val="exact"/>
        </dgm:presLayoutVars>
      </dgm:prSet>
      <dgm:spPr/>
    </dgm:pt>
    <dgm:pt modelId="{C6FAFF16-7B9A-4021-969C-D64BD58116AF}" type="pres">
      <dgm:prSet presAssocID="{495DEFF4-7136-4569-8E70-F39F00DDC27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6E21E25-809A-48A3-9C92-F97D9C8674C5}" type="pres">
      <dgm:prSet presAssocID="{9C471FAD-0DAC-4F8B-A38A-7FB59EE29CD6}" presName="spacer" presStyleCnt="0"/>
      <dgm:spPr/>
    </dgm:pt>
    <dgm:pt modelId="{38556B3F-E94F-4165-B98F-0A6A55AB5C82}" type="pres">
      <dgm:prSet presAssocID="{BBE8A0D6-C253-4612-BEE9-C10EE8787A9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3036F22-CE26-4061-A0A1-84809BDCD0ED}" type="pres">
      <dgm:prSet presAssocID="{DF3C45C8-658E-4561-8B0F-4E5C3AC8E37A}" presName="spacer" presStyleCnt="0"/>
      <dgm:spPr/>
    </dgm:pt>
    <dgm:pt modelId="{DDA87736-D81E-4550-8FC6-0317D9FF53CE}" type="pres">
      <dgm:prSet presAssocID="{01AA6FA6-3969-445E-8ADF-EA120199B82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D85BE2C-A1F2-49BF-AFDE-0779F1CD44ED}" type="pres">
      <dgm:prSet presAssocID="{D623B348-6DC3-4A5C-A8F2-B4F77966F29A}" presName="spacer" presStyleCnt="0"/>
      <dgm:spPr/>
    </dgm:pt>
    <dgm:pt modelId="{BC377AD6-C2AD-4BE0-B417-E7E2C9975763}" type="pres">
      <dgm:prSet presAssocID="{C8CC4488-3763-4124-9BE0-7E657BD5ED0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1A93B24-601B-470D-B327-AE6B7EDBEF7E}" type="pres">
      <dgm:prSet presAssocID="{ED287501-9213-4636-8946-400F04CA1744}" presName="spacer" presStyleCnt="0"/>
      <dgm:spPr/>
    </dgm:pt>
    <dgm:pt modelId="{BA1D77F0-28BD-4E93-B973-04C4FCF14744}" type="pres">
      <dgm:prSet presAssocID="{563EFA47-F9D9-4841-BC44-E2EC797660A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C9F3D10-3AB0-4CC2-9D31-DC91B1C987C7}" srcId="{F862C4A8-E5FA-40C7-B186-A5E11F0EA5D0}" destId="{01AA6FA6-3969-445E-8ADF-EA120199B82E}" srcOrd="2" destOrd="0" parTransId="{3EAA4374-C892-4F81-A927-8D3FE45F2D67}" sibTransId="{D623B348-6DC3-4A5C-A8F2-B4F77966F29A}"/>
    <dgm:cxn modelId="{0A7BB41D-3505-4951-801D-57CD66151912}" type="presOf" srcId="{C8CC4488-3763-4124-9BE0-7E657BD5ED00}" destId="{BC377AD6-C2AD-4BE0-B417-E7E2C9975763}" srcOrd="0" destOrd="0" presId="urn:microsoft.com/office/officeart/2005/8/layout/vList2"/>
    <dgm:cxn modelId="{E5CF1C34-2516-4BF1-AE30-79357FD1A73A}" srcId="{F862C4A8-E5FA-40C7-B186-A5E11F0EA5D0}" destId="{563EFA47-F9D9-4841-BC44-E2EC797660A7}" srcOrd="4" destOrd="0" parTransId="{49DA1498-4E12-469C-B670-6C7D6BFE68BE}" sibTransId="{19F6EA24-A502-44AD-BBE4-19A525D5BFF5}"/>
    <dgm:cxn modelId="{1B297647-565A-41FE-B49D-FF21966FD37C}" srcId="{F862C4A8-E5FA-40C7-B186-A5E11F0EA5D0}" destId="{495DEFF4-7136-4569-8E70-F39F00DDC274}" srcOrd="0" destOrd="0" parTransId="{9CCA508A-33B6-4AC2-8F3B-5D363D6AE20D}" sibTransId="{9C471FAD-0DAC-4F8B-A38A-7FB59EE29CD6}"/>
    <dgm:cxn modelId="{70EEF86F-FCAE-4982-884A-D482E1B2B91A}" type="presOf" srcId="{495DEFF4-7136-4569-8E70-F39F00DDC274}" destId="{C6FAFF16-7B9A-4021-969C-D64BD58116AF}" srcOrd="0" destOrd="0" presId="urn:microsoft.com/office/officeart/2005/8/layout/vList2"/>
    <dgm:cxn modelId="{5758EA78-3796-4EBB-A407-71EC69665CBA}" type="presOf" srcId="{01AA6FA6-3969-445E-8ADF-EA120199B82E}" destId="{DDA87736-D81E-4550-8FC6-0317D9FF53CE}" srcOrd="0" destOrd="0" presId="urn:microsoft.com/office/officeart/2005/8/layout/vList2"/>
    <dgm:cxn modelId="{DC804288-C357-4C34-8FA1-E8B76C1237F7}" srcId="{F862C4A8-E5FA-40C7-B186-A5E11F0EA5D0}" destId="{BBE8A0D6-C253-4612-BEE9-C10EE8787A93}" srcOrd="1" destOrd="0" parTransId="{17F55C77-69A9-4BDD-9E1F-C3F641AC9A32}" sibTransId="{DF3C45C8-658E-4561-8B0F-4E5C3AC8E37A}"/>
    <dgm:cxn modelId="{A6CAF497-5618-405C-ADFB-7A2C24FD2F66}" type="presOf" srcId="{F862C4A8-E5FA-40C7-B186-A5E11F0EA5D0}" destId="{B55581F1-CAAE-4187-AADA-89A6FAD2B1B7}" srcOrd="0" destOrd="0" presId="urn:microsoft.com/office/officeart/2005/8/layout/vList2"/>
    <dgm:cxn modelId="{3D7182AB-4D9D-4059-8D53-AD81651F05D5}" srcId="{F862C4A8-E5FA-40C7-B186-A5E11F0EA5D0}" destId="{C8CC4488-3763-4124-9BE0-7E657BD5ED00}" srcOrd="3" destOrd="0" parTransId="{37D35657-A04C-491A-97E8-6E7366FFDA74}" sibTransId="{ED287501-9213-4636-8946-400F04CA1744}"/>
    <dgm:cxn modelId="{8EB763DC-C66D-48C6-9F3C-549991068BDE}" type="presOf" srcId="{563EFA47-F9D9-4841-BC44-E2EC797660A7}" destId="{BA1D77F0-28BD-4E93-B973-04C4FCF14744}" srcOrd="0" destOrd="0" presId="urn:microsoft.com/office/officeart/2005/8/layout/vList2"/>
    <dgm:cxn modelId="{5F4FC6F5-89A5-432E-BEBC-7BBCB156A3A3}" type="presOf" srcId="{BBE8A0D6-C253-4612-BEE9-C10EE8787A93}" destId="{38556B3F-E94F-4165-B98F-0A6A55AB5C82}" srcOrd="0" destOrd="0" presId="urn:microsoft.com/office/officeart/2005/8/layout/vList2"/>
    <dgm:cxn modelId="{584AA05B-048C-42E0-BCCF-7412AE30D610}" type="presParOf" srcId="{B55581F1-CAAE-4187-AADA-89A6FAD2B1B7}" destId="{C6FAFF16-7B9A-4021-969C-D64BD58116AF}" srcOrd="0" destOrd="0" presId="urn:microsoft.com/office/officeart/2005/8/layout/vList2"/>
    <dgm:cxn modelId="{C05DFBB0-C00E-4106-BA66-D0612EC261A2}" type="presParOf" srcId="{B55581F1-CAAE-4187-AADA-89A6FAD2B1B7}" destId="{C6E21E25-809A-48A3-9C92-F97D9C8674C5}" srcOrd="1" destOrd="0" presId="urn:microsoft.com/office/officeart/2005/8/layout/vList2"/>
    <dgm:cxn modelId="{6C64BCDD-3F1B-4EA2-9F48-E3D5AB47DE12}" type="presParOf" srcId="{B55581F1-CAAE-4187-AADA-89A6FAD2B1B7}" destId="{38556B3F-E94F-4165-B98F-0A6A55AB5C82}" srcOrd="2" destOrd="0" presId="urn:microsoft.com/office/officeart/2005/8/layout/vList2"/>
    <dgm:cxn modelId="{CC25EDCA-42C4-4930-B38C-D5831DF466E1}" type="presParOf" srcId="{B55581F1-CAAE-4187-AADA-89A6FAD2B1B7}" destId="{13036F22-CE26-4061-A0A1-84809BDCD0ED}" srcOrd="3" destOrd="0" presId="urn:microsoft.com/office/officeart/2005/8/layout/vList2"/>
    <dgm:cxn modelId="{73DFFD25-4B63-46C4-A743-5DDC472057C5}" type="presParOf" srcId="{B55581F1-CAAE-4187-AADA-89A6FAD2B1B7}" destId="{DDA87736-D81E-4550-8FC6-0317D9FF53CE}" srcOrd="4" destOrd="0" presId="urn:microsoft.com/office/officeart/2005/8/layout/vList2"/>
    <dgm:cxn modelId="{CABE7795-4CB1-46FE-8E22-46741FF34DB3}" type="presParOf" srcId="{B55581F1-CAAE-4187-AADA-89A6FAD2B1B7}" destId="{2D85BE2C-A1F2-49BF-AFDE-0779F1CD44ED}" srcOrd="5" destOrd="0" presId="urn:microsoft.com/office/officeart/2005/8/layout/vList2"/>
    <dgm:cxn modelId="{C57032A4-58D9-4794-A417-5D81929913A8}" type="presParOf" srcId="{B55581F1-CAAE-4187-AADA-89A6FAD2B1B7}" destId="{BC377AD6-C2AD-4BE0-B417-E7E2C9975763}" srcOrd="6" destOrd="0" presId="urn:microsoft.com/office/officeart/2005/8/layout/vList2"/>
    <dgm:cxn modelId="{29EF4FDF-237F-4AA0-874C-3BEC8F47B596}" type="presParOf" srcId="{B55581F1-CAAE-4187-AADA-89A6FAD2B1B7}" destId="{91A93B24-601B-470D-B327-AE6B7EDBEF7E}" srcOrd="7" destOrd="0" presId="urn:microsoft.com/office/officeart/2005/8/layout/vList2"/>
    <dgm:cxn modelId="{1FDDE7FC-F0FA-40BA-9D47-3E38453E99D8}" type="presParOf" srcId="{B55581F1-CAAE-4187-AADA-89A6FAD2B1B7}" destId="{BA1D77F0-28BD-4E93-B973-04C4FCF1474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39F67-4DF3-4263-9530-DD0D28CB0097}">
      <dsp:nvSpPr>
        <dsp:cNvPr id="0" name=""/>
        <dsp:cNvSpPr/>
      </dsp:nvSpPr>
      <dsp:spPr>
        <a:xfrm>
          <a:off x="884935" y="29640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013CB-0C9B-4489-8DD3-D504B8EDF4C2}">
      <dsp:nvSpPr>
        <dsp:cNvPr id="0" name=""/>
        <dsp:cNvSpPr/>
      </dsp:nvSpPr>
      <dsp:spPr>
        <a:xfrm>
          <a:off x="1352935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60A24-5884-4873-B7AB-F383AF10DABE}">
      <dsp:nvSpPr>
        <dsp:cNvPr id="0" name=""/>
        <dsp:cNvSpPr/>
      </dsp:nvSpPr>
      <dsp:spPr>
        <a:xfrm>
          <a:off x="182935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Increased demand for sustainable building materials</a:t>
          </a:r>
        </a:p>
      </dsp:txBody>
      <dsp:txXfrm>
        <a:off x="182935" y="3176402"/>
        <a:ext cx="3600000" cy="720000"/>
      </dsp:txXfrm>
    </dsp:sp>
    <dsp:sp modelId="{23611C59-103F-4319-93BF-01A0A79881CA}">
      <dsp:nvSpPr>
        <dsp:cNvPr id="0" name=""/>
        <dsp:cNvSpPr/>
      </dsp:nvSpPr>
      <dsp:spPr>
        <a:xfrm>
          <a:off x="5114935" y="29640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EC883-E7D4-4B68-BE31-12D2759ED4B6}">
      <dsp:nvSpPr>
        <dsp:cNvPr id="0" name=""/>
        <dsp:cNvSpPr/>
      </dsp:nvSpPr>
      <dsp:spPr>
        <a:xfrm>
          <a:off x="5582935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F7FE1-4BEA-44BF-A9AC-E71A9949EF21}">
      <dsp:nvSpPr>
        <dsp:cNvPr id="0" name=""/>
        <dsp:cNvSpPr/>
      </dsp:nvSpPr>
      <dsp:spPr>
        <a:xfrm>
          <a:off x="4412935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Export growth in paper, sawn timber, and other forestry products</a:t>
          </a:r>
        </a:p>
      </dsp:txBody>
      <dsp:txXfrm>
        <a:off x="4412935" y="3176402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AFF16-7B9A-4021-969C-D64BD58116AF}">
      <dsp:nvSpPr>
        <dsp:cNvPr id="0" name=""/>
        <dsp:cNvSpPr/>
      </dsp:nvSpPr>
      <dsp:spPr>
        <a:xfrm>
          <a:off x="0" y="755699"/>
          <a:ext cx="6581776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Growth in India, Vietnam and Southeast Asia</a:t>
          </a:r>
        </a:p>
      </dsp:txBody>
      <dsp:txXfrm>
        <a:off x="28557" y="784256"/>
        <a:ext cx="6524662" cy="527886"/>
      </dsp:txXfrm>
    </dsp:sp>
    <dsp:sp modelId="{38556B3F-E94F-4165-B98F-0A6A55AB5C82}">
      <dsp:nvSpPr>
        <dsp:cNvPr id="0" name=""/>
        <dsp:cNvSpPr/>
      </dsp:nvSpPr>
      <dsp:spPr>
        <a:xfrm>
          <a:off x="0" y="1412699"/>
          <a:ext cx="6581776" cy="585000"/>
        </a:xfrm>
        <a:prstGeom prst="roundRect">
          <a:avLst/>
        </a:prstGeom>
        <a:solidFill>
          <a:schemeClr val="accent2">
            <a:hueOff val="-101803"/>
            <a:satOff val="-873"/>
            <a:lumOff val="-5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Mass timber construction</a:t>
          </a:r>
        </a:p>
      </dsp:txBody>
      <dsp:txXfrm>
        <a:off x="28557" y="1441256"/>
        <a:ext cx="6524662" cy="527886"/>
      </dsp:txXfrm>
    </dsp:sp>
    <dsp:sp modelId="{DDA87736-D81E-4550-8FC6-0317D9FF53CE}">
      <dsp:nvSpPr>
        <dsp:cNvPr id="0" name=""/>
        <dsp:cNvSpPr/>
      </dsp:nvSpPr>
      <dsp:spPr>
        <a:xfrm>
          <a:off x="0" y="2069699"/>
          <a:ext cx="6581776" cy="585000"/>
        </a:xfrm>
        <a:prstGeom prst="roundRect">
          <a:avLst/>
        </a:prstGeom>
        <a:solidFill>
          <a:schemeClr val="accent2">
            <a:hueOff val="-203606"/>
            <a:satOff val="-1745"/>
            <a:lumOff val="-1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Bioeconomy – new products</a:t>
          </a:r>
        </a:p>
      </dsp:txBody>
      <dsp:txXfrm>
        <a:off x="28557" y="2098256"/>
        <a:ext cx="6524662" cy="527886"/>
      </dsp:txXfrm>
    </dsp:sp>
    <dsp:sp modelId="{BC377AD6-C2AD-4BE0-B417-E7E2C9975763}">
      <dsp:nvSpPr>
        <dsp:cNvPr id="0" name=""/>
        <dsp:cNvSpPr/>
      </dsp:nvSpPr>
      <dsp:spPr>
        <a:xfrm>
          <a:off x="0" y="2726699"/>
          <a:ext cx="6581776" cy="585000"/>
        </a:xfrm>
        <a:prstGeom prst="roundRect">
          <a:avLst/>
        </a:prstGeom>
        <a:solidFill>
          <a:schemeClr val="accent2">
            <a:hueOff val="-305410"/>
            <a:satOff val="-2618"/>
            <a:lumOff val="-1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Pruned clearwood  </a:t>
          </a:r>
        </a:p>
      </dsp:txBody>
      <dsp:txXfrm>
        <a:off x="28557" y="2755256"/>
        <a:ext cx="6524662" cy="527886"/>
      </dsp:txXfrm>
    </dsp:sp>
    <dsp:sp modelId="{BA1D77F0-28BD-4E93-B973-04C4FCF14744}">
      <dsp:nvSpPr>
        <dsp:cNvPr id="0" name=""/>
        <dsp:cNvSpPr/>
      </dsp:nvSpPr>
      <dsp:spPr>
        <a:xfrm>
          <a:off x="0" y="3383700"/>
          <a:ext cx="6581776" cy="585000"/>
        </a:xfrm>
        <a:prstGeom prst="roundRect">
          <a:avLst/>
        </a:prstGeom>
        <a:solidFill>
          <a:schemeClr val="accent2">
            <a:hueOff val="-407213"/>
            <a:satOff val="-3490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Innovation in value-added exports  </a:t>
          </a:r>
        </a:p>
      </dsp:txBody>
      <dsp:txXfrm>
        <a:off x="28557" y="3412257"/>
        <a:ext cx="6524662" cy="527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B0C26-EE5D-4CC5-92E7-0D4E7A0F8E24}" type="datetimeFigureOut">
              <a:rPr lang="en-NZ" smtClean="0"/>
              <a:t>3/10/2025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D2F90-4FFF-4052-AA0D-9B53B8864BC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919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NZ has a competitive advantage with growing pruned </a:t>
            </a:r>
            <a:r>
              <a:rPr lang="en-NZ" dirty="0" err="1"/>
              <a:t>clearwood</a:t>
            </a:r>
            <a:r>
              <a:rPr lang="en-NZ" dirty="0"/>
              <a:t>.  Good niche product. Higher end product.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3F2A3-FE80-4C4A-918C-D3A452749EB5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027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 $19 billion opportunity according to 2023 </a:t>
            </a:r>
            <a:r>
              <a:rPr lang="en-US"/>
              <a:t>Product Accelerator </a:t>
            </a:r>
            <a:r>
              <a:rPr lang="en-US" dirty="0"/>
              <a:t>Report in forest bioproducts for New Zealand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2F90-4FFF-4052-AA0D-9B53B8864BC1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658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RNZ – Tauranga 90 Devonport Rd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2F90-4FFF-4052-AA0D-9B53B8864BC1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8722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2F90-4FFF-4052-AA0D-9B53B8864BC1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129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9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4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1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7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4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5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9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7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5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4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1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glt.org.n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181A8-960D-5263-F645-37F567E4A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935" y="1177348"/>
            <a:ext cx="10746130" cy="3441068"/>
          </a:xfrm>
        </p:spPr>
        <p:txBody>
          <a:bodyPr>
            <a:normAutofit/>
          </a:bodyPr>
          <a:lstStyle/>
          <a:p>
            <a:r>
              <a:rPr lang="en-US" sz="4200" dirty="0"/>
              <a:t>Seeing the Wood for the trees –</a:t>
            </a:r>
            <a:br>
              <a:rPr lang="en-US" sz="4200" dirty="0"/>
            </a:br>
            <a:r>
              <a:rPr lang="en-US" sz="4200" dirty="0"/>
              <a:t>the role of forestry in doubling the value of New Zealand Export earnings </a:t>
            </a:r>
            <a:endParaRPr lang="en-NZ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DE434-77E1-045D-6828-A5FBB54E9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9280" y="4754942"/>
            <a:ext cx="3259785" cy="925710"/>
          </a:xfrm>
        </p:spPr>
        <p:txBody>
          <a:bodyPr>
            <a:normAutofit/>
          </a:bodyPr>
          <a:lstStyle/>
          <a:p>
            <a:r>
              <a:rPr lang="en-US" dirty="0"/>
              <a:t>Dr Elizabeth Heeg, CEO</a:t>
            </a:r>
            <a:endParaRPr lang="en-NZ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0B94F1-B485-5368-ED12-7BC9A780B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83" y="4741394"/>
            <a:ext cx="2596337" cy="114311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60D6627D-FB97-CDF8-E9B3-EA53EC779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03" y="4857538"/>
            <a:ext cx="2933700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354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4EB12-F348-F87A-E84B-0B94E3F9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Opportunities around manufacturing and energy hubs – identify where resource, </a:t>
            </a:r>
            <a:r>
              <a:rPr lang="en-US" dirty="0" err="1"/>
              <a:t>labour</a:t>
            </a:r>
            <a:r>
              <a:rPr lang="en-US" dirty="0"/>
              <a:t> transport, ports and infrastructure are</a:t>
            </a:r>
            <a:endParaRPr lang="en-NZ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F11CC4-DD44-01A4-E8D7-0A4BC83B7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244" y="2963862"/>
            <a:ext cx="6667500" cy="2257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ADF9C0-F60A-B1AE-8C77-54CCB255852D}"/>
              </a:ext>
            </a:extLst>
          </p:cNvPr>
          <p:cNvSpPr txBox="1"/>
          <p:nvPr/>
        </p:nvSpPr>
        <p:spPr>
          <a:xfrm>
            <a:off x="8160544" y="506739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Scion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80842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FE8F31-56B7-4FE4-85AB-C2BACF17A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98528-2C2E-AA94-2F65-40A00076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660776" cy="44040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b="1"/>
              <a:t>Opportunities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5B4F83-6FDB-4998-8E11-31CE6E70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794B99-5B9D-4B94-9505-1EDED76CD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32D679B6-818C-278C-C897-9CF68B6D3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347780"/>
              </p:ext>
            </p:extLst>
          </p:nvPr>
        </p:nvGraphicFramePr>
        <p:xfrm>
          <a:off x="4876800" y="1066801"/>
          <a:ext cx="658177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653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C6923-1E66-407A-EE0A-E1986D15BE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52" t="16694" r="-2052" b="9326"/>
          <a:stretch>
            <a:fillRect/>
          </a:stretch>
        </p:blipFill>
        <p:spPr>
          <a:xfrm>
            <a:off x="3063604" y="761831"/>
            <a:ext cx="6337571" cy="53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2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0CE7-1228-B2CF-29A1-2347FD62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markets for different products</a:t>
            </a:r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98BE8-3087-6098-475C-5919AC39D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7" y="2005096"/>
            <a:ext cx="2627452" cy="1609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B73C1F-FCAC-26F7-73BC-75EB1C39A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032" y="2030696"/>
            <a:ext cx="2561560" cy="1672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489930-C0D1-5913-01A1-479A702DA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432" y="3821704"/>
            <a:ext cx="2642640" cy="16099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43D352-166D-8BCC-D41B-8B083C6F9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65" y="3821704"/>
            <a:ext cx="2581255" cy="16099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F0780C-CEA8-4A53-BEDE-C47AFE98F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7904" y="2009914"/>
            <a:ext cx="2695735" cy="16589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1B7EE7F-5F27-EC49-469C-189AC924F30F}"/>
              </a:ext>
            </a:extLst>
          </p:cNvPr>
          <p:cNvSpPr txBox="1"/>
          <p:nvPr/>
        </p:nvSpPr>
        <p:spPr>
          <a:xfrm>
            <a:off x="5038725" y="5838825"/>
            <a:ext cx="6143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MPI SOPI Year to March 31 2025, NZ$ million and percent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1627537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The new Tauranga City Council offices at 90 Devonport Rd">
            <a:extLst>
              <a:ext uri="{FF2B5EF4-FFF2-40B4-BE49-F238E27FC236}">
                <a16:creationId xmlns:a16="http://schemas.microsoft.com/office/drawing/2014/main" id="{A1C73705-146E-0D3B-EA41-7187BA23C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>
            <a:fillRect/>
          </a:stretch>
        </p:blipFill>
        <p:spPr bwMode="auto">
          <a:xfrm>
            <a:off x="20" y="1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E7D49CEF-B98C-225E-58AD-4C4C2AA3C6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7672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 descr="A group of people outside a building&#10;&#10;AI-generated content may be incorrect.">
            <a:extLst>
              <a:ext uri="{FF2B5EF4-FFF2-40B4-BE49-F238E27FC236}">
                <a16:creationId xmlns:a16="http://schemas.microsoft.com/office/drawing/2014/main" id="{ED22721B-AF27-FF65-D27F-BB56ADE85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80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CEFD-B3CF-D80B-9CCB-6C2312F4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need to achieve success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EDCC1-2CCA-45F1-7BDF-68D833617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9111" y="1810512"/>
            <a:ext cx="5212080" cy="37398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Controllable by industry:</a:t>
            </a:r>
          </a:p>
          <a:p>
            <a:r>
              <a:rPr lang="en-US" dirty="0"/>
              <a:t>Building relationships and reputation in market</a:t>
            </a:r>
          </a:p>
          <a:p>
            <a:r>
              <a:rPr lang="en-US" dirty="0"/>
              <a:t>People and financial resources to grow markets</a:t>
            </a:r>
          </a:p>
          <a:p>
            <a:r>
              <a:rPr lang="en-US" dirty="0"/>
              <a:t>Technology adoption and innovation</a:t>
            </a:r>
          </a:p>
          <a:p>
            <a:r>
              <a:rPr lang="en-US" dirty="0"/>
              <a:t>Research commercialization</a:t>
            </a:r>
          </a:p>
          <a:p>
            <a:endParaRPr lang="en-US" dirty="0"/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EEC02-85E8-8FDB-714E-CF1871D7E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37360"/>
            <a:ext cx="5212080" cy="37398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Controllable by government:</a:t>
            </a:r>
          </a:p>
          <a:p>
            <a:r>
              <a:rPr lang="en-US" dirty="0"/>
              <a:t>New Zealand reputation</a:t>
            </a:r>
            <a:endParaRPr lang="en-NZ" dirty="0"/>
          </a:p>
          <a:p>
            <a:r>
              <a:rPr lang="en-US" dirty="0"/>
              <a:t>Energy pricing</a:t>
            </a:r>
          </a:p>
          <a:p>
            <a:r>
              <a:rPr lang="en-US" dirty="0"/>
              <a:t>Consenting processes/regulatory environment</a:t>
            </a:r>
          </a:p>
          <a:p>
            <a:r>
              <a:rPr lang="en-US" dirty="0" err="1"/>
              <a:t>Labour</a:t>
            </a:r>
            <a:r>
              <a:rPr lang="en-US" dirty="0"/>
              <a:t> shortages</a:t>
            </a:r>
          </a:p>
          <a:p>
            <a:r>
              <a:rPr lang="en-US" dirty="0"/>
              <a:t>Government funded research commercialization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19ED62-36B7-280F-78D1-A8304405393C}"/>
              </a:ext>
            </a:extLst>
          </p:cNvPr>
          <p:cNvSpPr txBox="1"/>
          <p:nvPr/>
        </p:nvSpPr>
        <p:spPr>
          <a:xfrm>
            <a:off x="2221992" y="5751576"/>
            <a:ext cx="7004304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But collaboration has to underpin all of this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787575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Yellow question mark">
            <a:extLst>
              <a:ext uri="{FF2B5EF4-FFF2-40B4-BE49-F238E27FC236}">
                <a16:creationId xmlns:a16="http://schemas.microsoft.com/office/drawing/2014/main" id="{7B50DD24-43FF-BCC6-BE23-DCDD747895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25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0D67D-94CE-FB8A-BAE5-00A1771E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244909"/>
            <a:ext cx="4693473" cy="39540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Questions?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14478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916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E355-662B-5841-4F5F-5FFA4363A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Opportunities for Forestry</a:t>
            </a:r>
            <a:endParaRPr lang="en-NZ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38CC1B86-A5FC-A376-8196-EB1B4795E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435820"/>
              </p:ext>
            </p:extLst>
          </p:nvPr>
        </p:nvGraphicFramePr>
        <p:xfrm>
          <a:off x="1948331" y="20744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56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C333A-44EA-4E3F-AB2C-344261C3F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2D93CA-35B3-C202-22C9-1BE4FB603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996" y="757659"/>
            <a:ext cx="4126375" cy="5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428E4D-86A2-2596-0995-A8643906A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215" y="709120"/>
            <a:ext cx="8312367" cy="543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E9ED-9EE2-D318-71BD-73F98C1D5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5084064"/>
          </a:xfrm>
        </p:spPr>
        <p:txBody>
          <a:bodyPr>
            <a:normAutofit/>
          </a:bodyPr>
          <a:lstStyle/>
          <a:p>
            <a:r>
              <a:rPr lang="en-NZ" dirty="0"/>
              <a:t>New Zealand Cannot double export value with logs.</a:t>
            </a:r>
            <a:br>
              <a:rPr lang="en-NZ" dirty="0"/>
            </a:br>
            <a:br>
              <a:rPr lang="en-NZ" dirty="0"/>
            </a:br>
            <a:r>
              <a:rPr lang="en-NZ" dirty="0"/>
              <a:t>we don’t have the logs available nor do we have the demand or ability.  </a:t>
            </a:r>
            <a:br>
              <a:rPr lang="en-NZ" dirty="0"/>
            </a:br>
            <a:br>
              <a:rPr lang="en-NZ" dirty="0"/>
            </a:br>
            <a:r>
              <a:rPr lang="en-NZ" dirty="0"/>
              <a:t>And we cannot dictate the log price.</a:t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0468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B478-1B6D-513B-F4A8-4E42FA01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Value will come from onshore processing or at least partial processing.</a:t>
            </a:r>
            <a:br>
              <a:rPr lang="en-NZ" dirty="0"/>
            </a:br>
            <a:endParaRPr lang="en-NZ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95370D-B79A-93FF-170A-594ECE266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0937" y="2273046"/>
            <a:ext cx="5830114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0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5ECD5-3C63-EC39-8A4E-13C0DC8DE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the value for domestic processing supported by timber management regime</a:t>
            </a:r>
            <a:endParaRPr lang="en-NZ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60DA73-9C91-C4F5-48E5-4F51CBED7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522" y="2222500"/>
            <a:ext cx="4218944" cy="37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4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E2B31-E6B9-BFAC-E10D-9410553DE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552" y="871758"/>
            <a:ext cx="5825448" cy="3871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Onshore processing gives us arisings with which we can create entire new value streams</a:t>
            </a:r>
            <a:br>
              <a:rPr lang="en-US" sz="4200"/>
            </a:br>
            <a:endParaRPr lang="en-US" sz="4200"/>
          </a:p>
        </p:txBody>
      </p:sp>
      <p:pic>
        <p:nvPicPr>
          <p:cNvPr id="7" name="Content Placeholder 6" descr="A diagram of a tree&#10;&#10;AI-generated content may be incorrect.">
            <a:extLst>
              <a:ext uri="{FF2B5EF4-FFF2-40B4-BE49-F238E27FC236}">
                <a16:creationId xmlns:a16="http://schemas.microsoft.com/office/drawing/2014/main" id="{7F7BC5C8-ADF6-D8D8-068F-DA7EB1F0F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11"/>
          <a:stretch>
            <a:fillRect/>
          </a:stretch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95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26D27-7DDC-819C-D0C1-6AA68485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799763" cy="1473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3300"/>
              <a:t>Onshore processing faces many obstacles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90F8-14C1-BB0C-9B9F-5434C3C38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387600"/>
            <a:ext cx="3799763" cy="3767328"/>
          </a:xfrm>
        </p:spPr>
        <p:txBody>
          <a:bodyPr>
            <a:normAutofit/>
          </a:bodyPr>
          <a:lstStyle/>
          <a:p>
            <a:r>
              <a:rPr lang="en-NZ" dirty="0"/>
              <a:t>These include: </a:t>
            </a:r>
          </a:p>
          <a:p>
            <a:pPr lvl="1"/>
            <a:r>
              <a:rPr lang="en-NZ" dirty="0"/>
              <a:t>consents,</a:t>
            </a:r>
          </a:p>
          <a:p>
            <a:pPr lvl="1"/>
            <a:r>
              <a:rPr lang="en-NZ" dirty="0"/>
              <a:t>energy issues,</a:t>
            </a:r>
          </a:p>
          <a:p>
            <a:pPr lvl="1"/>
            <a:r>
              <a:rPr lang="en-NZ" dirty="0"/>
              <a:t>labour,</a:t>
            </a:r>
          </a:p>
          <a:p>
            <a:pPr lvl="1"/>
            <a:r>
              <a:rPr lang="en-NZ" dirty="0"/>
              <a:t>training and </a:t>
            </a:r>
          </a:p>
          <a:p>
            <a:pPr lvl="1"/>
            <a:r>
              <a:rPr lang="en-NZ" dirty="0"/>
              <a:t>infrastructure.</a:t>
            </a:r>
          </a:p>
        </p:txBody>
      </p:sp>
      <p:pic>
        <p:nvPicPr>
          <p:cNvPr id="1026" name="Picture 2" descr="Wood processors exposed to high spot pricing before closure - report | RNZ  News">
            <a:extLst>
              <a:ext uri="{FF2B5EF4-FFF2-40B4-BE49-F238E27FC236}">
                <a16:creationId xmlns:a16="http://schemas.microsoft.com/office/drawing/2014/main" id="{BC167AA1-B072-FADC-32D2-F654EC01B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r="10256" b="2"/>
          <a:stretch>
            <a:fillRect/>
          </a:stretch>
        </p:blipFill>
        <p:spPr bwMode="auto">
          <a:xfrm>
            <a:off x="4981575" y="735286"/>
            <a:ext cx="6495042" cy="54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AEFCA6-BD3C-7FCF-19D7-C2B3098CB0DA}"/>
              </a:ext>
            </a:extLst>
          </p:cNvPr>
          <p:cNvSpPr txBox="1"/>
          <p:nvPr/>
        </p:nvSpPr>
        <p:spPr>
          <a:xfrm>
            <a:off x="10086975" y="6154928"/>
            <a:ext cx="1389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RNZ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2678717539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306</Words>
  <Application>Microsoft Office PowerPoint</Application>
  <PresentationFormat>Widescreen</PresentationFormat>
  <Paragraphs>48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Calisto MT</vt:lpstr>
      <vt:lpstr>Univers Condensed</vt:lpstr>
      <vt:lpstr>ChronicleVTI</vt:lpstr>
      <vt:lpstr>Seeing the Wood for the trees – the role of forestry in doubling the value of New Zealand Export earnings </vt:lpstr>
      <vt:lpstr>Opportunities for Forestry</vt:lpstr>
      <vt:lpstr>PowerPoint Presentation</vt:lpstr>
      <vt:lpstr>PowerPoint Presentation</vt:lpstr>
      <vt:lpstr>New Zealand Cannot double export value with logs.  we don’t have the logs available nor do we have the demand or ability.    And we cannot dictate the log price. </vt:lpstr>
      <vt:lpstr>Value will come from onshore processing or at least partial processing. </vt:lpstr>
      <vt:lpstr>Adding the value for domestic processing supported by timber management regime</vt:lpstr>
      <vt:lpstr>Onshore processing gives us arisings with which we can create entire new value streams </vt:lpstr>
      <vt:lpstr>Onshore processing faces many obstacles</vt:lpstr>
      <vt:lpstr>Opportunities around manufacturing and energy hubs – identify where resource, labour transport, ports and infrastructure are</vt:lpstr>
      <vt:lpstr>Opportunities </vt:lpstr>
      <vt:lpstr>PowerPoint Presentation</vt:lpstr>
      <vt:lpstr>Export markets for different products</vt:lpstr>
      <vt:lpstr>PowerPoint Presentation</vt:lpstr>
      <vt:lpstr>PowerPoint Presentation</vt:lpstr>
      <vt:lpstr>What we need to achieve success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Elizabeth Heeg</dc:creator>
  <cp:lastModifiedBy>positiveeventsplus@xtra.co.nz</cp:lastModifiedBy>
  <cp:revision>2</cp:revision>
  <dcterms:created xsi:type="dcterms:W3CDTF">2025-07-21T04:29:23Z</dcterms:created>
  <dcterms:modified xsi:type="dcterms:W3CDTF">2025-10-03T03:52:37Z</dcterms:modified>
</cp:coreProperties>
</file>